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6"/>
  </p:notesMasterIdLst>
  <p:sldIdLst>
    <p:sldId id="256" r:id="rId2"/>
    <p:sldId id="299" r:id="rId3"/>
    <p:sldId id="258" r:id="rId4"/>
    <p:sldId id="259" r:id="rId5"/>
    <p:sldId id="260" r:id="rId6"/>
    <p:sldId id="261" r:id="rId7"/>
    <p:sldId id="262" r:id="rId8"/>
    <p:sldId id="263" r:id="rId9"/>
    <p:sldId id="264" r:id="rId10"/>
    <p:sldId id="298" r:id="rId11"/>
    <p:sldId id="265" r:id="rId12"/>
    <p:sldId id="266" r:id="rId13"/>
    <p:sldId id="267" r:id="rId14"/>
    <p:sldId id="268" r:id="rId15"/>
    <p:sldId id="269" r:id="rId16"/>
    <p:sldId id="300" r:id="rId17"/>
    <p:sldId id="272" r:id="rId18"/>
    <p:sldId id="271" r:id="rId19"/>
    <p:sldId id="273" r:id="rId20"/>
    <p:sldId id="274" r:id="rId21"/>
    <p:sldId id="275" r:id="rId22"/>
    <p:sldId id="276" r:id="rId23"/>
    <p:sldId id="278" r:id="rId24"/>
    <p:sldId id="279" r:id="rId25"/>
    <p:sldId id="283" r:id="rId26"/>
    <p:sldId id="280" r:id="rId27"/>
    <p:sldId id="281" r:id="rId28"/>
    <p:sldId id="282"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7" r:id="rId42"/>
    <p:sldId id="295" r:id="rId43"/>
    <p:sldId id="474" r:id="rId44"/>
    <p:sldId id="444" r:id="rId45"/>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5A623"/>
    <a:srgbClr val="FFCC00"/>
    <a:srgbClr val="FF6600"/>
    <a:srgbClr val="F5CE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3" autoAdjust="0"/>
    <p:restoredTop sz="93643" autoAdjust="0"/>
  </p:normalViewPr>
  <p:slideViewPr>
    <p:cSldViewPr snapToGrid="0">
      <p:cViewPr varScale="1">
        <p:scale>
          <a:sx n="105" d="100"/>
          <a:sy n="105" d="100"/>
        </p:scale>
        <p:origin x="19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D195DCF-893B-4D14-9E3C-CDBF7A0E98AD}" type="datetimeFigureOut">
              <a:rPr kumimoji="1" lang="ja-JP" altLang="en-US" smtClean="0"/>
              <a:t>2019/11/13</a:t>
            </a:fld>
            <a:endParaRPr kumimoji="1" lang="ja-JP" altLang="en-US"/>
          </a:p>
        </p:txBody>
      </p:sp>
      <p:sp>
        <p:nvSpPr>
          <p:cNvPr id="4" name="スライド イメージ プレースホルダー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9BEADD27-D46A-405C-9936-73C5D40CD4C6}" type="slidenum">
              <a:rPr kumimoji="1" lang="ja-JP" altLang="en-US" smtClean="0"/>
              <a:t>‹#›</a:t>
            </a:fld>
            <a:endParaRPr kumimoji="1" lang="ja-JP" altLang="en-US"/>
          </a:p>
        </p:txBody>
      </p:sp>
    </p:spTree>
    <p:extLst>
      <p:ext uri="{BB962C8B-B14F-4D97-AF65-F5344CB8AC3E}">
        <p14:creationId xmlns:p14="http://schemas.microsoft.com/office/powerpoint/2010/main" val="18592384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BEADD27-D46A-405C-9936-73C5D40CD4C6}" type="slidenum">
              <a:rPr kumimoji="1" lang="ja-JP" altLang="en-US" smtClean="0"/>
              <a:t>34</a:t>
            </a:fld>
            <a:endParaRPr kumimoji="1" lang="ja-JP" altLang="en-US"/>
          </a:p>
        </p:txBody>
      </p:sp>
    </p:spTree>
    <p:extLst>
      <p:ext uri="{BB962C8B-B14F-4D97-AF65-F5344CB8AC3E}">
        <p14:creationId xmlns:p14="http://schemas.microsoft.com/office/powerpoint/2010/main" val="3058305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5017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031402E-22BB-42C5-A8B4-848C70D73F0D}" type="slidenum">
              <a:rPr lang="ja-JP" altLang="en-US" smtClean="0"/>
              <a:pPr>
                <a:defRPr/>
              </a:pPr>
              <a:t>42</a:t>
            </a:fld>
            <a:endParaRPr lang="ja-JP" altLang="en-US"/>
          </a:p>
        </p:txBody>
      </p:sp>
    </p:spTree>
    <p:extLst>
      <p:ext uri="{BB962C8B-B14F-4D97-AF65-F5344CB8AC3E}">
        <p14:creationId xmlns:p14="http://schemas.microsoft.com/office/powerpoint/2010/main" val="209392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50178" name="ノート プレースホルダー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D031402E-22BB-42C5-A8B4-848C70D73F0D}" type="slidenum">
              <a:rPr lang="ja-JP" altLang="en-US" smtClean="0"/>
              <a:pPr>
                <a:defRPr/>
              </a:pPr>
              <a:t>43</a:t>
            </a:fld>
            <a:endParaRPr lang="ja-JP" altLang="en-US"/>
          </a:p>
        </p:txBody>
      </p:sp>
    </p:spTree>
    <p:extLst>
      <p:ext uri="{BB962C8B-B14F-4D97-AF65-F5344CB8AC3E}">
        <p14:creationId xmlns:p14="http://schemas.microsoft.com/office/powerpoint/2010/main" val="741948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E09BD49-0C0D-4AAA-9BF5-46BEA78505A6}"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1801250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F224305-14EB-45F7-8837-8FFDBDC6569E}"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151340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3089BC5-8CDB-4ADB-A117-FA6E3D7A5F65}"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3711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2" name="正方形/長方形 7"/>
          <p:cNvSpPr/>
          <p:nvPr userDrawn="1"/>
        </p:nvSpPr>
        <p:spPr>
          <a:xfrm>
            <a:off x="250825" y="922338"/>
            <a:ext cx="8596313" cy="130175"/>
          </a:xfrm>
          <a:prstGeom prst="rect">
            <a:avLst/>
          </a:prstGeom>
          <a:solidFill>
            <a:srgbClr val="E2B25C"/>
          </a:solidFill>
          <a:ln>
            <a:solidFill>
              <a:srgbClr val="E2B25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800" b="0"/>
          </a:p>
        </p:txBody>
      </p:sp>
      <p:sp>
        <p:nvSpPr>
          <p:cNvPr id="3" name="正方形/長方形 6"/>
          <p:cNvSpPr/>
          <p:nvPr userDrawn="1"/>
        </p:nvSpPr>
        <p:spPr>
          <a:xfrm>
            <a:off x="250825" y="922338"/>
            <a:ext cx="8596313" cy="130175"/>
          </a:xfrm>
          <a:prstGeom prst="rect">
            <a:avLst/>
          </a:prstGeom>
          <a:solidFill>
            <a:srgbClr val="E2B25C"/>
          </a:solidFill>
          <a:ln>
            <a:solidFill>
              <a:srgbClr val="E2B25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800" b="0"/>
          </a:p>
        </p:txBody>
      </p:sp>
      <p:sp>
        <p:nvSpPr>
          <p:cNvPr id="4" name="日付プレースホルダー 3"/>
          <p:cNvSpPr>
            <a:spLocks noGrp="1"/>
          </p:cNvSpPr>
          <p:nvPr>
            <p:ph type="dt" sz="half" idx="10"/>
          </p:nvPr>
        </p:nvSpPr>
        <p:spPr/>
        <p:txBody>
          <a:bodyPr/>
          <a:lstStyle>
            <a:lvl1pPr>
              <a:defRPr smtClean="0"/>
            </a:lvl1pPr>
          </a:lstStyle>
          <a:p>
            <a:pPr>
              <a:defRPr/>
            </a:pPr>
            <a:fld id="{F46A200E-73CA-4611-81E4-38CBD8167C55}" type="datetime1">
              <a:rPr lang="ja-JP" altLang="en-US"/>
              <a:pPr>
                <a:defRPr/>
              </a:pPr>
              <a:t>2019/11/13</a:t>
            </a:fld>
            <a:endParaRPr lang="ja-JP" altLang="en-US"/>
          </a:p>
        </p:txBody>
      </p:sp>
      <p:sp>
        <p:nvSpPr>
          <p:cNvPr id="5" name="スライド番号プレースホルダー 5"/>
          <p:cNvSpPr>
            <a:spLocks noGrp="1"/>
          </p:cNvSpPr>
          <p:nvPr>
            <p:ph type="sldNum" sz="quarter" idx="11"/>
          </p:nvPr>
        </p:nvSpPr>
        <p:spPr/>
        <p:txBody>
          <a:bodyPr/>
          <a:lstStyle>
            <a:lvl1pPr>
              <a:defRPr/>
            </a:lvl1pPr>
          </a:lstStyle>
          <a:p>
            <a:pPr>
              <a:defRPr/>
            </a:pPr>
            <a:fld id="{7166F37D-BCE4-4879-9D1F-CAB6A673F35B}" type="slidenum">
              <a:rPr lang="ja-JP" altLang="en-US"/>
              <a:pPr>
                <a:defRPr/>
              </a:pPr>
              <a:t>‹#›</a:t>
            </a:fld>
            <a:endParaRPr lang="ja-JP" altLang="en-US"/>
          </a:p>
        </p:txBody>
      </p:sp>
      <p:sp>
        <p:nvSpPr>
          <p:cNvPr id="6" name="フッター プレースホルダー 4"/>
          <p:cNvSpPr>
            <a:spLocks noGrp="1"/>
          </p:cNvSpPr>
          <p:nvPr>
            <p:ph type="ftr" sz="quarter" idx="12"/>
          </p:nvPr>
        </p:nvSpPr>
        <p:spPr/>
        <p:txBody>
          <a:bodyPr/>
          <a:lstStyle>
            <a:lvl1pPr algn="ctr" fontAlgn="auto">
              <a:spcBef>
                <a:spcPts val="0"/>
              </a:spcBef>
              <a:spcAft>
                <a:spcPts val="0"/>
              </a:spcAft>
              <a:defRPr sz="1200" dirty="0">
                <a:solidFill>
                  <a:schemeClr val="tx1">
                    <a:tint val="75000"/>
                  </a:schemeClr>
                </a:solidFill>
                <a:latin typeface="+mn-lt"/>
                <a:ea typeface="+mn-ea"/>
              </a:defRPr>
            </a:lvl1pPr>
          </a:lstStyle>
          <a:p>
            <a:pPr>
              <a:defRPr/>
            </a:pPr>
            <a:endParaRPr lang="ja-JP" altLang="en-US"/>
          </a:p>
        </p:txBody>
      </p:sp>
    </p:spTree>
    <p:extLst>
      <p:ext uri="{BB962C8B-B14F-4D97-AF65-F5344CB8AC3E}">
        <p14:creationId xmlns:p14="http://schemas.microsoft.com/office/powerpoint/2010/main" val="218240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0F1F02-590D-49F7-8B3E-91EC0A2D7539}"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3723407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24E1FB-4628-4804-8751-A403B953E9BC}" type="datetime1">
              <a:rPr kumimoji="1" lang="ja-JP" altLang="en-US" smtClean="0"/>
              <a:t>2019/11/13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2562297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100B075-F019-4D3B-9030-269F16C87C04}" type="datetime1">
              <a:rPr kumimoji="1" lang="ja-JP" altLang="en-US" smtClean="0"/>
              <a:t>2019/11/13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500074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4935F51-87C4-4650-81B3-97BBF98FB03A}" type="datetime1">
              <a:rPr kumimoji="1" lang="ja-JP" altLang="en-US" smtClean="0"/>
              <a:t>2019/11/13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267404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042CAA7-F59C-4FF8-9AF0-5359CD8B98E9}" type="datetime1">
              <a:rPr kumimoji="1" lang="ja-JP" altLang="en-US" smtClean="0"/>
              <a:t>2019/11/13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205858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CD45AE-DED3-44A1-B4B6-4DA6929BF120}" type="datetime1">
              <a:rPr kumimoji="1" lang="ja-JP" altLang="en-US" smtClean="0"/>
              <a:t>2019/11/13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1635102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67DA8B3-2A53-4E21-84DF-988A95CD7605}" type="datetime1">
              <a:rPr kumimoji="1" lang="ja-JP" altLang="en-US" smtClean="0"/>
              <a:t>2019/11/13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370978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A86455-130E-4DCC-BA0C-01D964BCC0F8}" type="datetime1">
              <a:rPr kumimoji="1" lang="ja-JP" altLang="en-US" smtClean="0"/>
              <a:t>2019/11/13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348043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DABAB-3DDE-4E01-A91C-C5FA98B11623}" type="datetime1">
              <a:rPr kumimoji="1" lang="ja-JP" altLang="en-US" smtClean="0"/>
              <a:t>2019/11/13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DCF8E-A9B2-4F48-AF5C-56DCBA5402D9}" type="slidenum">
              <a:rPr kumimoji="1" lang="ja-JP" altLang="en-US" smtClean="0"/>
              <a:t>‹#›</a:t>
            </a:fld>
            <a:endParaRPr kumimoji="1" lang="ja-JP" altLang="en-US"/>
          </a:p>
        </p:txBody>
      </p:sp>
    </p:spTree>
    <p:extLst>
      <p:ext uri="{BB962C8B-B14F-4D97-AF65-F5344CB8AC3E}">
        <p14:creationId xmlns:p14="http://schemas.microsoft.com/office/powerpoint/2010/main" val="18675971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irimen.org/"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s://jsbin.com/" TargetMode="Externa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hyperlink" Target="https://tutorial.chirimen.org/raspi3/section0#javascript"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tutorial.chirimen.org/raspi3/section0#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tutorial.chirimen.org/raspi3/section0#javascript"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tutorial.chirimen.org/raspi3/appendix0"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hyperlink" Target="https://tool-lab.com/make/raspberrypi-startup-2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hirimen-oh/tutorials/tree/master/raspi3/examples/section0"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hyperlink" Target="https://jsfiddle.net/"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sfiddle.net/" TargetMode="Externa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Map"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browserobo.github.io/WebI2C" TargetMode="External"/><Relationship Id="rId2" Type="http://schemas.openxmlformats.org/officeDocument/2006/relationships/hyperlink" Target="http://browserobo.github.io/WebGPIO"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tutorial.chirimen.org/raspi3/sdcard" TargetMode="External"/><Relationship Id="rId2" Type="http://schemas.openxmlformats.org/officeDocument/2006/relationships/hyperlink" Target="https://www.raspberrypi.org/products/raspberry-pi-3-model-b-plus/" TargetMode="Externa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hyperlink" Target="https://tutorial.chirimen.org/raspi3/examples/section1/s1_5" TargetMode="External"/><Relationship Id="rId3" Type="http://schemas.openxmlformats.org/officeDocument/2006/relationships/hyperlink" Target="https://github.com/chirimen-oh/tutorials/tree/master/raspi3/examples/section1" TargetMode="External"/><Relationship Id="rId7" Type="http://schemas.openxmlformats.org/officeDocument/2006/relationships/hyperlink" Target="https://tutorial.chirimen.org/raspi3/examples/section1/s1_4" TargetMode="Externa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tutorial.chirimen.org/raspi3/examples/section1/s1_3" TargetMode="External"/><Relationship Id="rId5" Type="http://schemas.openxmlformats.org/officeDocument/2006/relationships/hyperlink" Target="https://tutorial.chirimen.org/raspi3/examples/section1/s1_2" TargetMode="External"/><Relationship Id="rId4" Type="http://schemas.openxmlformats.org/officeDocument/2006/relationships/hyperlink" Target="https://tutorial.chirimen.org/raspi3/examples/section1/s1_1" TargetMode="External"/><Relationship Id="rId9" Type="http://schemas.openxmlformats.org/officeDocument/2006/relationships/hyperlink" Target="https://tutorial.chirimen.org/"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hyperlink" Target="https://creativecommons.org/licenses/by/4.0/" TargetMode="External"/><Relationship Id="rId4" Type="http://schemas.openxmlformats.org/officeDocument/2006/relationships/hyperlink" Target="https://chirimen.or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jsbin.com/" TargetMode="External"/><Relationship Id="rId2" Type="http://schemas.openxmlformats.org/officeDocument/2006/relationships/hyperlink" Target="https://tutorial.chirimen.org/raspi3/debug"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hyperlink" Target="https://jsfiddle.ne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FC43B0BE-7659-42C2-B03C-2D4351C60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8636"/>
            <a:ext cx="9144000" cy="3740727"/>
          </a:xfrm>
          <a:prstGeom prst="rect">
            <a:avLst/>
          </a:prstGeom>
        </p:spPr>
      </p:pic>
      <p:sp>
        <p:nvSpPr>
          <p:cNvPr id="6" name="正方形/長方形 5">
            <a:extLst>
              <a:ext uri="{FF2B5EF4-FFF2-40B4-BE49-F238E27FC236}">
                <a16:creationId xmlns:a16="http://schemas.microsoft.com/office/drawing/2014/main" id="{298C688E-B2A1-4368-ACBF-DC125C3617D8}"/>
              </a:ext>
            </a:extLst>
          </p:cNvPr>
          <p:cNvSpPr/>
          <p:nvPr/>
        </p:nvSpPr>
        <p:spPr>
          <a:xfrm>
            <a:off x="0" y="198"/>
            <a:ext cx="9144000" cy="1558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正方形/長方形 6">
            <a:extLst>
              <a:ext uri="{FF2B5EF4-FFF2-40B4-BE49-F238E27FC236}">
                <a16:creationId xmlns:a16="http://schemas.microsoft.com/office/drawing/2014/main" id="{9AD565BB-1479-464F-B7C5-5038595E5658}"/>
              </a:ext>
            </a:extLst>
          </p:cNvPr>
          <p:cNvSpPr/>
          <p:nvPr/>
        </p:nvSpPr>
        <p:spPr>
          <a:xfrm>
            <a:off x="0" y="5299363"/>
            <a:ext cx="9144000" cy="1558637"/>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1143000" y="111477"/>
            <a:ext cx="6858000" cy="1208919"/>
          </a:xfrm>
        </p:spPr>
        <p:txBody>
          <a:bodyPr>
            <a:normAutofit/>
          </a:bodyPr>
          <a:lstStyle/>
          <a:p>
            <a:r>
              <a:rPr lang="en-US" altLang="ja-JP" sz="3300" b="1" dirty="0" err="1">
                <a:solidFill>
                  <a:schemeClr val="bg1"/>
                </a:solidFill>
                <a:latin typeface="Meiryo UI" panose="020B0604030504040204" pitchFamily="50" charset="-128"/>
                <a:ea typeface="Meiryo UI" panose="020B0604030504040204" pitchFamily="50" charset="-128"/>
              </a:rPr>
              <a:t>Web×IoT</a:t>
            </a:r>
            <a:r>
              <a:rPr lang="ja-JP" altLang="en-US" sz="3300" b="1" dirty="0">
                <a:solidFill>
                  <a:schemeClr val="bg1"/>
                </a:solidFill>
                <a:latin typeface="Meiryo UI" panose="020B0604030504040204" pitchFamily="50" charset="-128"/>
                <a:ea typeface="Meiryo UI" panose="020B0604030504040204" pitchFamily="50" charset="-128"/>
              </a:rPr>
              <a:t>メイカーズチャレンジ</a:t>
            </a:r>
            <a:br>
              <a:rPr lang="en-US" altLang="ja-JP" sz="3300" b="1" dirty="0">
                <a:solidFill>
                  <a:schemeClr val="bg1"/>
                </a:solidFill>
                <a:latin typeface="Meiryo UI" panose="020B0604030504040204" pitchFamily="50" charset="-128"/>
                <a:ea typeface="Meiryo UI" panose="020B0604030504040204" pitchFamily="50" charset="-128"/>
              </a:rPr>
            </a:br>
            <a:r>
              <a:rPr lang="ja-JP" altLang="en-US" sz="3300" b="1" dirty="0">
                <a:solidFill>
                  <a:schemeClr val="bg1"/>
                </a:solidFill>
                <a:latin typeface="Meiryo UI" panose="020B0604030504040204" pitchFamily="50" charset="-128"/>
                <a:ea typeface="Meiryo UI" panose="020B0604030504040204" pitchFamily="50" charset="-128"/>
              </a:rPr>
              <a:t>ハンズオン講習テキスト</a:t>
            </a:r>
          </a:p>
        </p:txBody>
      </p:sp>
      <p:sp>
        <p:nvSpPr>
          <p:cNvPr id="3" name="字幕 2">
            <a:extLst>
              <a:ext uri="{FF2B5EF4-FFF2-40B4-BE49-F238E27FC236}">
                <a16:creationId xmlns:a16="http://schemas.microsoft.com/office/drawing/2014/main" id="{9D9FDAE9-1522-412C-9002-97BD32A45365}"/>
              </a:ext>
            </a:extLst>
          </p:cNvPr>
          <p:cNvSpPr>
            <a:spLocks noGrp="1"/>
          </p:cNvSpPr>
          <p:nvPr>
            <p:ph type="subTitle" idx="1"/>
          </p:nvPr>
        </p:nvSpPr>
        <p:spPr>
          <a:xfrm>
            <a:off x="1620984" y="5602431"/>
            <a:ext cx="6380016" cy="1255369"/>
          </a:xfrm>
        </p:spPr>
        <p:txBody>
          <a:bodyPr>
            <a:normAutofit fontScale="92500" lnSpcReduction="10000"/>
          </a:bodyPr>
          <a:lstStyle/>
          <a:p>
            <a:pPr algn="l"/>
            <a:r>
              <a:rPr lang="nl-NL" altLang="ja-JP" sz="2250" b="1" dirty="0">
                <a:latin typeface="Meiryo UI" panose="020B0604030504040204" pitchFamily="50" charset="-128"/>
                <a:ea typeface="Meiryo UI" panose="020B0604030504040204" pitchFamily="50" charset="-128"/>
              </a:rPr>
              <a:t>CHIRIMEN Open Hardware</a:t>
            </a:r>
          </a:p>
          <a:p>
            <a:pPr algn="l"/>
            <a:r>
              <a:rPr lang="nl-NL" altLang="ja-JP" sz="2250" b="1" dirty="0">
                <a:latin typeface="Meiryo UI" panose="020B0604030504040204" pitchFamily="50" charset="-128"/>
                <a:ea typeface="Meiryo UI" panose="020B0604030504040204" pitchFamily="50" charset="-128"/>
                <a:hlinkClick r:id="rId3"/>
              </a:rPr>
              <a:t>https://chirimen.org/</a:t>
            </a:r>
            <a:endParaRPr lang="nl-NL" altLang="ja-JP" sz="2250" b="1" dirty="0">
              <a:latin typeface="Meiryo UI" panose="020B0604030504040204" pitchFamily="50" charset="-128"/>
              <a:ea typeface="Meiryo UI" panose="020B0604030504040204" pitchFamily="50" charset="-128"/>
            </a:endParaRPr>
          </a:p>
          <a:p>
            <a:pPr algn="l"/>
            <a:endParaRPr lang="en-US" altLang="ja-JP" sz="800" b="1" dirty="0">
              <a:latin typeface="Meiryo UI" panose="020B0604030504040204" pitchFamily="50" charset="-128"/>
              <a:ea typeface="Meiryo UI" panose="020B0604030504040204" pitchFamily="50" charset="-128"/>
            </a:endParaRPr>
          </a:p>
          <a:p>
            <a:r>
              <a:rPr lang="ja-JP" altLang="en-US" sz="1350" b="1" dirty="0">
                <a:latin typeface="Meiryo UI" panose="020B0604030504040204" pitchFamily="50" charset="-128"/>
                <a:ea typeface="Meiryo UI" panose="020B0604030504040204" pitchFamily="50" charset="-128"/>
              </a:rPr>
              <a:t>運営事務局：</a:t>
            </a:r>
            <a:r>
              <a:rPr lang="en-US" altLang="ja-JP" sz="1350" b="1" dirty="0">
                <a:latin typeface="Meiryo UI" panose="020B0604030504040204" pitchFamily="50" charset="-128"/>
                <a:ea typeface="Meiryo UI" panose="020B0604030504040204" pitchFamily="50" charset="-128"/>
              </a:rPr>
              <a:t>YRP</a:t>
            </a:r>
            <a:r>
              <a:rPr lang="ja-JP" altLang="en-US" sz="1350" b="1" dirty="0">
                <a:latin typeface="Meiryo UI" panose="020B0604030504040204" pitchFamily="50" charset="-128"/>
                <a:ea typeface="Meiryo UI" panose="020B0604030504040204" pitchFamily="50" charset="-128"/>
              </a:rPr>
              <a:t>研究開発推進協会／株式会社ブール・ジャパン</a:t>
            </a:r>
            <a:endParaRPr lang="en-US" altLang="ja-JP" b="1" dirty="0">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7458C098-344F-4333-9615-4DB1A7E68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46" y="228079"/>
            <a:ext cx="1147492" cy="1110803"/>
          </a:xfrm>
          <a:prstGeom prst="rect">
            <a:avLst/>
          </a:prstGeom>
        </p:spPr>
      </p:pic>
      <p:pic>
        <p:nvPicPr>
          <p:cNvPr id="1026" name="Picture 2" descr="@chirimen-oh">
            <a:extLst>
              <a:ext uri="{FF2B5EF4-FFF2-40B4-BE49-F238E27FC236}">
                <a16:creationId xmlns:a16="http://schemas.microsoft.com/office/drawing/2014/main" id="{33FF9BE3-4B41-4AD0-AC35-9F199480BE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42" y="5602431"/>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15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2954655"/>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そもそも「</a:t>
            </a:r>
            <a:r>
              <a:rPr lang="en-US" altLang="ja-JP" u="sng" dirty="0">
                <a:latin typeface="メイリオ" panose="020B0604030504040204" pitchFamily="50" charset="-128"/>
                <a:ea typeface="メイリオ" panose="020B0604030504040204" pitchFamily="50" charset="-128"/>
              </a:rPr>
              <a:t>L </a:t>
            </a:r>
            <a:r>
              <a:rPr lang="ja-JP" altLang="en-US" u="sng" dirty="0">
                <a:latin typeface="メイリオ" panose="020B0604030504040204" pitchFamily="50" charset="-128"/>
                <a:ea typeface="メイリオ" panose="020B0604030504040204" pitchFamily="50" charset="-128"/>
              </a:rPr>
              <a:t>チカ」って何？</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を点けたり消したりするためには、</a:t>
            </a:r>
            <a:r>
              <a:rPr lang="en-US" altLang="ja-JP" sz="1400" dirty="0" err="1">
                <a:latin typeface="メイリオ" panose="020B0604030504040204" pitchFamily="50" charset="-128"/>
                <a:ea typeface="メイリオ" panose="020B0604030504040204" pitchFamily="50" charset="-128"/>
              </a:rPr>
              <a:t>Raspi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と正しく配線する必要があります。</a:t>
            </a:r>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は </a:t>
            </a:r>
            <a:r>
              <a:rPr lang="en-US" altLang="ja-JP" sz="1400" dirty="0">
                <a:latin typeface="メイリオ" panose="020B0604030504040204" pitchFamily="50" charset="-128"/>
                <a:ea typeface="メイリオ" panose="020B0604030504040204" pitchFamily="50" charset="-128"/>
              </a:rPr>
              <a:t>2 </a:t>
            </a:r>
            <a:r>
              <a:rPr lang="ja-JP" altLang="en-US" sz="1400" dirty="0">
                <a:latin typeface="メイリオ" panose="020B0604030504040204" pitchFamily="50" charset="-128"/>
                <a:ea typeface="メイリオ" panose="020B0604030504040204" pitchFamily="50" charset="-128"/>
              </a:rPr>
              <a:t>本のリード線が出ていますが、長い方がアノード（</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側）、短い側がカソード（－側）です。</a:t>
            </a:r>
          </a:p>
          <a:p>
            <a:r>
              <a:rPr lang="en-US" altLang="ja-JP" sz="1400" dirty="0">
                <a:latin typeface="メイリオ" panose="020B0604030504040204" pitchFamily="50" charset="-128"/>
                <a:ea typeface="メイリオ" panose="020B0604030504040204" pitchFamily="50" charset="-128"/>
              </a:rPr>
              <a:t>L </a:t>
            </a:r>
            <a:r>
              <a:rPr lang="ja-JP" altLang="en-US" sz="1400" dirty="0">
                <a:latin typeface="メイリオ" panose="020B0604030504040204" pitchFamily="50" charset="-128"/>
                <a:ea typeface="メイリオ" panose="020B0604030504040204" pitchFamily="50" charset="-128"/>
              </a:rPr>
              <a:t>チカのための配線図は、基本的な作例集（</a:t>
            </a:r>
            <a:r>
              <a:rPr lang="en-US" altLang="ja-JP" sz="1400" dirty="0">
                <a:latin typeface="メイリオ" panose="020B0604030504040204" pitchFamily="50" charset="-128"/>
                <a:ea typeface="メイリオ" panose="020B0604030504040204" pitchFamily="50" charset="-128"/>
              </a:rPr>
              <a:t>examples</a:t>
            </a:r>
            <a:r>
              <a:rPr lang="ja-JP" altLang="en-US" sz="1400" dirty="0">
                <a:latin typeface="メイリオ" panose="020B0604030504040204" pitchFamily="50" charset="-128"/>
                <a:ea typeface="メイリオ" panose="020B0604030504040204" pitchFamily="50" charset="-128"/>
              </a:rPr>
              <a:t>）と一緒に、下記にプリインストールされています。</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のリード線の方向に注意しながら、この図の通りにジャンパーワイヤやブレッドボードを使って配線してみましょう。</a:t>
            </a:r>
          </a:p>
          <a:p>
            <a:endParaRPr lang="ja-JP" altLang="en-US" sz="1400" dirty="0">
              <a:latin typeface="メイリオ" panose="020B0604030504040204" pitchFamily="50" charset="-128"/>
              <a:ea typeface="メイリオ" panose="020B0604030504040204" pitchFamily="50" charset="-128"/>
            </a:endParaRPr>
          </a:p>
        </p:txBody>
      </p:sp>
      <p:sp>
        <p:nvSpPr>
          <p:cNvPr id="3" name="Rectangle 1">
            <a:extLst>
              <a:ext uri="{FF2B5EF4-FFF2-40B4-BE49-F238E27FC236}">
                <a16:creationId xmlns:a16="http://schemas.microsoft.com/office/drawing/2014/main" id="{AFDEC79F-D5ED-43D6-BEFB-CDC02518FC2B}"/>
              </a:ext>
            </a:extLst>
          </p:cNvPr>
          <p:cNvSpPr>
            <a:spLocks noChangeArrowheads="1"/>
          </p:cNvSpPr>
          <p:nvPr/>
        </p:nvSpPr>
        <p:spPr bwMode="auto">
          <a:xfrm>
            <a:off x="448439" y="2502680"/>
            <a:ext cx="4572000" cy="457200"/>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Consolas" panose="020B0609020204030204" pitchFamily="49" charset="0"/>
              </a:rPr>
              <a:t>/home/pi/Desktop/gc/gpio/LEDblink/schematic.png</a:t>
            </a:r>
            <a:r>
              <a:rPr kumimoji="0" lang="ja-JP" altLang="ja-JP" sz="9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pic>
        <p:nvPicPr>
          <p:cNvPr id="7173" name="Picture 5" descr="example-files">
            <a:extLst>
              <a:ext uri="{FF2B5EF4-FFF2-40B4-BE49-F238E27FC236}">
                <a16:creationId xmlns:a16="http://schemas.microsoft.com/office/drawing/2014/main" id="{4698B53A-EA6F-4B72-86A3-41247C5E9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4040822"/>
            <a:ext cx="4002962" cy="2327514"/>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example: LEDblink の配線図">
            <a:extLst>
              <a:ext uri="{FF2B5EF4-FFF2-40B4-BE49-F238E27FC236}">
                <a16:creationId xmlns:a16="http://schemas.microsoft.com/office/drawing/2014/main" id="{095EF68B-5FD5-48B5-8BF1-D26FF32B0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090" y="4040822"/>
            <a:ext cx="4137803" cy="232751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465B0CEE-9548-489F-B865-9964A863E98B}"/>
              </a:ext>
            </a:extLst>
          </p:cNvPr>
          <p:cNvCxnSpPr>
            <a:cxnSpLocks/>
          </p:cNvCxnSpPr>
          <p:nvPr/>
        </p:nvCxnSpPr>
        <p:spPr>
          <a:xfrm>
            <a:off x="3696171" y="4793440"/>
            <a:ext cx="2254253" cy="216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7970EAC-C3B7-4502-9FC5-87CDDB56D11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9</a:t>
            </a:fld>
            <a:endParaRPr kumimoji="1" lang="ja-JP" altLang="en-US" dirty="0">
              <a:solidFill>
                <a:schemeClr val="bg1">
                  <a:lumMod val="50000"/>
                </a:schemeClr>
              </a:solidFill>
            </a:endParaRPr>
          </a:p>
        </p:txBody>
      </p:sp>
      <p:pic>
        <p:nvPicPr>
          <p:cNvPr id="13" name="図 12">
            <a:extLst>
              <a:ext uri="{FF2B5EF4-FFF2-40B4-BE49-F238E27FC236}">
                <a16:creationId xmlns:a16="http://schemas.microsoft.com/office/drawing/2014/main" id="{C3E2CF66-A762-4823-9EAB-E35159F26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145224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 ブレッドボードの使い方</a:t>
            </a:r>
          </a:p>
        </p:txBody>
      </p:sp>
      <p:sp>
        <p:nvSpPr>
          <p:cNvPr id="12" name="テキスト ボックス 11">
            <a:extLst>
              <a:ext uri="{FF2B5EF4-FFF2-40B4-BE49-F238E27FC236}">
                <a16:creationId xmlns:a16="http://schemas.microsoft.com/office/drawing/2014/main" id="{93330E7C-4337-4B9B-B189-543F31CD7B88}"/>
              </a:ext>
            </a:extLst>
          </p:cNvPr>
          <p:cNvSpPr txBox="1"/>
          <p:nvPr/>
        </p:nvSpPr>
        <p:spPr>
          <a:xfrm>
            <a:off x="347730" y="4349470"/>
            <a:ext cx="8448540" cy="369332"/>
          </a:xfrm>
          <a:prstGeom prst="rect">
            <a:avLst/>
          </a:prstGeom>
          <a:noFill/>
        </p:spPr>
        <p:txBody>
          <a:bodyPr wrap="square" rtlCol="0">
            <a:spAutoFit/>
          </a:bodyPr>
          <a:lstStyle/>
          <a:p>
            <a:r>
              <a:rPr lang="ja-JP" altLang="en-US" dirty="0"/>
              <a:t>■ </a:t>
            </a:r>
            <a:r>
              <a:rPr lang="en-US" altLang="ja-JP" dirty="0"/>
              <a:t>LED</a:t>
            </a:r>
            <a:r>
              <a:rPr lang="ja-JP" altLang="en-US" dirty="0"/>
              <a:t>（発光ダイオード）の使い方</a:t>
            </a:r>
          </a:p>
        </p:txBody>
      </p:sp>
      <p:pic>
        <p:nvPicPr>
          <p:cNvPr id="8198" name="Picture 6" descr="陽極（アノード、anode）と陰極（カソード、cathode）の形状の例と回路記号">
            <a:extLst>
              <a:ext uri="{FF2B5EF4-FFF2-40B4-BE49-F238E27FC236}">
                <a16:creationId xmlns:a16="http://schemas.microsoft.com/office/drawing/2014/main" id="{417D3A0C-068B-4EDD-9DAF-21D21103D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45" b="22506"/>
          <a:stretch/>
        </p:blipFill>
        <p:spPr bwMode="auto">
          <a:xfrm>
            <a:off x="597029" y="4836593"/>
            <a:ext cx="1286862" cy="1496693"/>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0EC2D6DD-BD09-4A63-B5E0-8826D90764B0}"/>
              </a:ext>
            </a:extLst>
          </p:cNvPr>
          <p:cNvSpPr txBox="1"/>
          <p:nvPr/>
        </p:nvSpPr>
        <p:spPr>
          <a:xfrm>
            <a:off x="332499" y="5645128"/>
            <a:ext cx="1741961" cy="415498"/>
          </a:xfrm>
          <a:prstGeom prst="rect">
            <a:avLst/>
          </a:prstGeom>
          <a:noFill/>
        </p:spPr>
        <p:txBody>
          <a:bodyPr wrap="square" rtlCol="0">
            <a:spAutoFit/>
          </a:bodyPr>
          <a:lstStyle/>
          <a:p>
            <a:r>
              <a:rPr lang="ja-JP" altLang="en-US" sz="1050" dirty="0"/>
              <a:t>アノード　　　カソード</a:t>
            </a:r>
            <a:endParaRPr lang="en-US" altLang="ja-JP" sz="1050" dirty="0"/>
          </a:p>
          <a:p>
            <a:r>
              <a:rPr lang="ja-JP" altLang="en-US" sz="1050" dirty="0"/>
              <a:t>      </a:t>
            </a:r>
            <a:r>
              <a:rPr lang="en-US" altLang="ja-JP" sz="1050" dirty="0"/>
              <a:t>(A)                          (K)</a:t>
            </a:r>
            <a:endParaRPr lang="ja-JP" altLang="en-US" sz="1050" dirty="0"/>
          </a:p>
        </p:txBody>
      </p:sp>
      <p:sp>
        <p:nvSpPr>
          <p:cNvPr id="17" name="テキスト ボックス 16">
            <a:extLst>
              <a:ext uri="{FF2B5EF4-FFF2-40B4-BE49-F238E27FC236}">
                <a16:creationId xmlns:a16="http://schemas.microsoft.com/office/drawing/2014/main" id="{69E6F751-5193-4913-AE4A-9915893100E9}"/>
              </a:ext>
            </a:extLst>
          </p:cNvPr>
          <p:cNvSpPr txBox="1"/>
          <p:nvPr/>
        </p:nvSpPr>
        <p:spPr>
          <a:xfrm>
            <a:off x="2074460" y="5260103"/>
            <a:ext cx="688934" cy="253916"/>
          </a:xfrm>
          <a:prstGeom prst="rect">
            <a:avLst/>
          </a:prstGeom>
          <a:noFill/>
        </p:spPr>
        <p:txBody>
          <a:bodyPr wrap="square" rtlCol="0">
            <a:spAutoFit/>
          </a:bodyPr>
          <a:lstStyle/>
          <a:p>
            <a:r>
              <a:rPr lang="ja-JP" altLang="en-US" sz="1050" dirty="0"/>
              <a:t>回路図</a:t>
            </a:r>
          </a:p>
        </p:txBody>
      </p:sp>
      <p:sp>
        <p:nvSpPr>
          <p:cNvPr id="20" name="テキスト ボックス 19">
            <a:extLst>
              <a:ext uri="{FF2B5EF4-FFF2-40B4-BE49-F238E27FC236}">
                <a16:creationId xmlns:a16="http://schemas.microsoft.com/office/drawing/2014/main" id="{6BACB031-7957-4DF0-A364-FC205EE55BD2}"/>
              </a:ext>
            </a:extLst>
          </p:cNvPr>
          <p:cNvSpPr txBox="1"/>
          <p:nvPr/>
        </p:nvSpPr>
        <p:spPr>
          <a:xfrm>
            <a:off x="1939939" y="3954469"/>
            <a:ext cx="5264121" cy="369332"/>
          </a:xfrm>
          <a:prstGeom prst="rect">
            <a:avLst/>
          </a:prstGeom>
          <a:no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写真の様に</a:t>
            </a:r>
            <a:r>
              <a:rPr lang="en-US" altLang="ja-JP" sz="900" dirty="0">
                <a:latin typeface="メイリオ" panose="020B0604030504040204" pitchFamily="50" charset="-128"/>
                <a:ea typeface="メイリオ" panose="020B0604030504040204" pitchFamily="50" charset="-128"/>
              </a:rPr>
              <a:t>1</a:t>
            </a:r>
            <a:r>
              <a:rPr lang="ja-JP" altLang="en-US" sz="900" dirty="0">
                <a:latin typeface="メイリオ" panose="020B0604030504040204" pitchFamily="50" charset="-128"/>
                <a:ea typeface="メイリオ" panose="020B0604030504040204" pitchFamily="50" charset="-128"/>
              </a:rPr>
              <a:t>列</a:t>
            </a:r>
            <a:r>
              <a:rPr lang="en-US" altLang="ja-JP" sz="900" dirty="0">
                <a:latin typeface="メイリオ" panose="020B0604030504040204" pitchFamily="50" charset="-128"/>
                <a:ea typeface="メイリオ" panose="020B0604030504040204" pitchFamily="50" charset="-128"/>
              </a:rPr>
              <a:t>5</a:t>
            </a:r>
            <a:r>
              <a:rPr lang="ja-JP" altLang="en-US" sz="900" dirty="0">
                <a:latin typeface="メイリオ" panose="020B0604030504040204" pitchFamily="50" charset="-128"/>
                <a:ea typeface="メイリオ" panose="020B0604030504040204" pitchFamily="50" charset="-128"/>
              </a:rPr>
              <a:t>ピンでつながっています。電子パーツを差し込んで回路を作ります。</a:t>
            </a:r>
            <a:endParaRPr lang="en-US" altLang="ja-JP" sz="900" dirty="0">
              <a:latin typeface="メイリオ" panose="020B0604030504040204" pitchFamily="50" charset="-128"/>
              <a:ea typeface="メイリオ" panose="020B0604030504040204" pitchFamily="50" charset="-128"/>
            </a:endParaRPr>
          </a:p>
          <a:p>
            <a:r>
              <a:rPr lang="en-US" altLang="ja-JP" sz="900" dirty="0">
                <a:latin typeface="メイリオ" panose="020B0604030504040204" pitchFamily="50" charset="-128"/>
                <a:ea typeface="メイリオ" panose="020B0604030504040204" pitchFamily="50" charset="-128"/>
              </a:rPr>
              <a:t>※</a:t>
            </a:r>
            <a:r>
              <a:rPr lang="ja-JP" altLang="en-US" sz="900" dirty="0">
                <a:latin typeface="メイリオ" panose="020B0604030504040204" pitchFamily="50" charset="-128"/>
                <a:ea typeface="メイリオ" panose="020B0604030504040204" pitchFamily="50" charset="-128"/>
              </a:rPr>
              <a:t>少し硬い場合もあります、しっかり中まで差し込みましょう。</a:t>
            </a:r>
            <a:endParaRPr lang="en-US" altLang="ja-JP" sz="900" dirty="0">
              <a:latin typeface="メイリオ" panose="020B0604030504040204" pitchFamily="50" charset="-128"/>
              <a:ea typeface="メイリオ" panose="020B0604030504040204" pitchFamily="50" charset="-128"/>
            </a:endParaRPr>
          </a:p>
        </p:txBody>
      </p:sp>
      <p:pic>
        <p:nvPicPr>
          <p:cNvPr id="22" name="Picture 6" descr="陽極（アノード、anode）と陰極（カソード、cathode）の形状の例と回路記号">
            <a:extLst>
              <a:ext uri="{FF2B5EF4-FFF2-40B4-BE49-F238E27FC236}">
                <a16:creationId xmlns:a16="http://schemas.microsoft.com/office/drawing/2014/main" id="{57BC714F-0F06-4533-96E7-AC082EE37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494"/>
          <a:stretch/>
        </p:blipFill>
        <p:spPr bwMode="auto">
          <a:xfrm>
            <a:off x="2074460" y="5387062"/>
            <a:ext cx="1743865" cy="8889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C25E873-30FB-4283-84AE-C2AB9BB76B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061" r="50000"/>
          <a:stretch/>
        </p:blipFill>
        <p:spPr bwMode="auto">
          <a:xfrm>
            <a:off x="3854648" y="4670482"/>
            <a:ext cx="2870466" cy="1790044"/>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43F05616-BA97-4E41-8294-50FE80624414}"/>
              </a:ext>
            </a:extLst>
          </p:cNvPr>
          <p:cNvSpPr txBox="1"/>
          <p:nvPr/>
        </p:nvSpPr>
        <p:spPr>
          <a:xfrm>
            <a:off x="6649116" y="5020734"/>
            <a:ext cx="2224020" cy="1061829"/>
          </a:xfrm>
          <a:prstGeom prst="rect">
            <a:avLst/>
          </a:prstGeom>
          <a:noFill/>
        </p:spPr>
        <p:txBody>
          <a:bodyPr wrap="square" rtlCol="0">
            <a:spAutoFit/>
          </a:bodyPr>
          <a:lstStyle/>
          <a:p>
            <a:r>
              <a:rPr lang="ja-JP" altLang="en-US" sz="1050" b="1" dirty="0">
                <a:latin typeface="メイリオ" panose="020B0604030504040204" pitchFamily="50" charset="-128"/>
                <a:ea typeface="メイリオ" panose="020B0604030504040204" pitchFamily="50" charset="-128"/>
              </a:rPr>
              <a:t>基本回路）</a:t>
            </a:r>
            <a:endParaRPr lang="en-US" altLang="ja-JP" sz="1050" b="1" dirty="0">
              <a:latin typeface="メイリオ" panose="020B0604030504040204" pitchFamily="50" charset="-128"/>
              <a:ea typeface="メイリオ" panose="020B0604030504040204" pitchFamily="50" charset="-128"/>
            </a:endParaRPr>
          </a:p>
          <a:p>
            <a:endParaRPr lang="en-US" altLang="ja-JP" sz="1050" b="1" dirty="0">
              <a:latin typeface="メイリオ" panose="020B0604030504040204" pitchFamily="50" charset="-128"/>
              <a:ea typeface="メイリオ" panose="020B0604030504040204" pitchFamily="50" charset="-128"/>
            </a:endParaRPr>
          </a:p>
          <a:p>
            <a:r>
              <a:rPr lang="en-US" altLang="ja-JP" sz="1050" b="1" dirty="0">
                <a:latin typeface="メイリオ" panose="020B0604030504040204" pitchFamily="50" charset="-128"/>
                <a:ea typeface="メイリオ" panose="020B0604030504040204" pitchFamily="50" charset="-128"/>
              </a:rPr>
              <a:t>LED</a:t>
            </a:r>
            <a:r>
              <a:rPr lang="ja-JP" altLang="en-US" sz="1050" b="1" dirty="0">
                <a:latin typeface="メイリオ" panose="020B0604030504040204" pitchFamily="50" charset="-128"/>
                <a:ea typeface="メイリオ" panose="020B0604030504040204" pitchFamily="50" charset="-128"/>
              </a:rPr>
              <a:t>も電流が流れる極性があり、</a:t>
            </a:r>
            <a:r>
              <a:rPr lang="ja-JP" altLang="en-US" sz="1050" dirty="0">
                <a:latin typeface="メイリオ" panose="020B0604030504040204" pitchFamily="50" charset="-128"/>
                <a:ea typeface="メイリオ" panose="020B0604030504040204" pitchFamily="50" charset="-128"/>
              </a:rPr>
              <a:t>基本回路のようにアノードに電源のプラス側を接続すれば電流が流れて点灯します。</a:t>
            </a:r>
          </a:p>
        </p:txBody>
      </p:sp>
      <p:sp>
        <p:nvSpPr>
          <p:cNvPr id="25" name="テキスト ボックス 24">
            <a:extLst>
              <a:ext uri="{FF2B5EF4-FFF2-40B4-BE49-F238E27FC236}">
                <a16:creationId xmlns:a16="http://schemas.microsoft.com/office/drawing/2014/main" id="{757797CA-83FA-48EE-AEB3-F9CC4BDC004A}"/>
              </a:ext>
            </a:extLst>
          </p:cNvPr>
          <p:cNvSpPr txBox="1"/>
          <p:nvPr/>
        </p:nvSpPr>
        <p:spPr>
          <a:xfrm>
            <a:off x="6002724" y="5082322"/>
            <a:ext cx="478025" cy="900246"/>
          </a:xfrm>
          <a:prstGeom prst="rect">
            <a:avLst/>
          </a:prstGeom>
          <a:noFill/>
        </p:spPr>
        <p:txBody>
          <a:bodyPr wrap="square" rtlCol="0">
            <a:spAutoFit/>
          </a:bodyPr>
          <a:lstStyle/>
          <a:p>
            <a:r>
              <a:rPr lang="ja-JP" altLang="en-US" sz="1050" dirty="0"/>
              <a:t>＋</a:t>
            </a:r>
            <a:endParaRPr lang="en-US" altLang="ja-JP" sz="1050" dirty="0"/>
          </a:p>
          <a:p>
            <a:endParaRPr lang="en-US" altLang="ja-JP" sz="1050" dirty="0"/>
          </a:p>
          <a:p>
            <a:endParaRPr lang="en-US" altLang="ja-JP" sz="1050" dirty="0"/>
          </a:p>
          <a:p>
            <a:endParaRPr lang="en-US" altLang="ja-JP" sz="1050" dirty="0"/>
          </a:p>
          <a:p>
            <a:r>
              <a:rPr lang="ja-JP" altLang="en-US" sz="1050" dirty="0"/>
              <a:t>－</a:t>
            </a:r>
            <a:endParaRPr lang="en-US" altLang="ja-JP" sz="1050" dirty="0"/>
          </a:p>
        </p:txBody>
      </p:sp>
      <p:sp>
        <p:nvSpPr>
          <p:cNvPr id="26" name="テキスト ボックス 25">
            <a:extLst>
              <a:ext uri="{FF2B5EF4-FFF2-40B4-BE49-F238E27FC236}">
                <a16:creationId xmlns:a16="http://schemas.microsoft.com/office/drawing/2014/main" id="{AC60BCE3-46E5-4A8F-AA9F-FA67FA9E5C1D}"/>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10</a:t>
            </a:fld>
            <a:endParaRPr kumimoji="1" lang="ja-JP" altLang="en-US" dirty="0">
              <a:solidFill>
                <a:schemeClr val="bg1">
                  <a:lumMod val="50000"/>
                </a:schemeClr>
              </a:solidFill>
            </a:endParaRPr>
          </a:p>
        </p:txBody>
      </p:sp>
      <p:pic>
        <p:nvPicPr>
          <p:cNvPr id="27" name="図 26">
            <a:extLst>
              <a:ext uri="{FF2B5EF4-FFF2-40B4-BE49-F238E27FC236}">
                <a16:creationId xmlns:a16="http://schemas.microsoft.com/office/drawing/2014/main" id="{42E09709-4763-4095-9A1F-DBC3E63C7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0" name="正方形/長方形 9">
            <a:extLst>
              <a:ext uri="{FF2B5EF4-FFF2-40B4-BE49-F238E27FC236}">
                <a16:creationId xmlns:a16="http://schemas.microsoft.com/office/drawing/2014/main" id="{02A18A31-E0B4-4648-AD40-4BDC90C0E71D}"/>
              </a:ext>
            </a:extLst>
          </p:cNvPr>
          <p:cNvSpPr/>
          <p:nvPr/>
        </p:nvSpPr>
        <p:spPr>
          <a:xfrm>
            <a:off x="6932334" y="3743205"/>
            <a:ext cx="1706536" cy="579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0264EBA8-5A56-458E-B038-4EE922A48BF6}"/>
              </a:ext>
            </a:extLst>
          </p:cNvPr>
          <p:cNvGrpSpPr/>
          <p:nvPr/>
        </p:nvGrpSpPr>
        <p:grpSpPr>
          <a:xfrm>
            <a:off x="754190" y="1588602"/>
            <a:ext cx="3416974" cy="2336890"/>
            <a:chOff x="754190" y="1588602"/>
            <a:chExt cx="3416974" cy="2336890"/>
          </a:xfrm>
        </p:grpSpPr>
        <p:pic>
          <p:nvPicPr>
            <p:cNvPr id="37" name="図 36">
              <a:extLst>
                <a:ext uri="{FF2B5EF4-FFF2-40B4-BE49-F238E27FC236}">
                  <a16:creationId xmlns:a16="http://schemas.microsoft.com/office/drawing/2014/main" id="{5E267811-AF71-4131-A77E-66387847D68F}"/>
                </a:ext>
              </a:extLst>
            </p:cNvPr>
            <p:cNvPicPr>
              <a:picLocks noChangeAspect="1"/>
            </p:cNvPicPr>
            <p:nvPr/>
          </p:nvPicPr>
          <p:blipFill rotWithShape="1">
            <a:blip r:embed="rId5">
              <a:extLst>
                <a:ext uri="{28A0092B-C50C-407E-A947-70E740481C1C}">
                  <a14:useLocalDpi xmlns:a14="http://schemas.microsoft.com/office/drawing/2010/main" val="0"/>
                </a:ext>
              </a:extLst>
            </a:blip>
            <a:srcRect t="8813"/>
            <a:stretch/>
          </p:blipFill>
          <p:spPr>
            <a:xfrm>
              <a:off x="754190" y="1588602"/>
              <a:ext cx="3416974" cy="2336890"/>
            </a:xfrm>
            <a:prstGeom prst="rect">
              <a:avLst/>
            </a:prstGeom>
          </p:spPr>
        </p:pic>
        <p:cxnSp>
          <p:nvCxnSpPr>
            <p:cNvPr id="38" name="直線コネクタ 37">
              <a:extLst>
                <a:ext uri="{FF2B5EF4-FFF2-40B4-BE49-F238E27FC236}">
                  <a16:creationId xmlns:a16="http://schemas.microsoft.com/office/drawing/2014/main" id="{5699583D-56FA-4702-B1B8-74AB16750A99}"/>
                </a:ext>
              </a:extLst>
            </p:cNvPr>
            <p:cNvCxnSpPr>
              <a:cxnSpLocks/>
            </p:cNvCxnSpPr>
            <p:nvPr/>
          </p:nvCxnSpPr>
          <p:spPr>
            <a:xfrm>
              <a:off x="1245772" y="1847373"/>
              <a:ext cx="0" cy="702664"/>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216116FC-019C-41C8-8CE8-05DA3F13F6FB}"/>
                </a:ext>
              </a:extLst>
            </p:cNvPr>
            <p:cNvCxnSpPr>
              <a:cxnSpLocks/>
            </p:cNvCxnSpPr>
            <p:nvPr/>
          </p:nvCxnSpPr>
          <p:spPr>
            <a:xfrm>
              <a:off x="1398298" y="1859798"/>
              <a:ext cx="4622" cy="69023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C689FC86-659F-41DF-80FE-00506ECCF232}"/>
                </a:ext>
              </a:extLst>
            </p:cNvPr>
            <p:cNvCxnSpPr>
              <a:cxnSpLocks/>
            </p:cNvCxnSpPr>
            <p:nvPr/>
          </p:nvCxnSpPr>
          <p:spPr>
            <a:xfrm>
              <a:off x="1554125" y="1859798"/>
              <a:ext cx="0" cy="69023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69B86B66-D5CB-46E2-85E0-9892B9A926DA}"/>
                </a:ext>
              </a:extLst>
            </p:cNvPr>
            <p:cNvCxnSpPr>
              <a:cxnSpLocks/>
            </p:cNvCxnSpPr>
            <p:nvPr/>
          </p:nvCxnSpPr>
          <p:spPr>
            <a:xfrm>
              <a:off x="1713254" y="1876365"/>
              <a:ext cx="0" cy="673671"/>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5311A681-CAD0-467F-B724-7E68731D997F}"/>
                </a:ext>
              </a:extLst>
            </p:cNvPr>
            <p:cNvCxnSpPr>
              <a:cxnSpLocks/>
            </p:cNvCxnSpPr>
            <p:nvPr/>
          </p:nvCxnSpPr>
          <p:spPr>
            <a:xfrm>
              <a:off x="1862478" y="1880507"/>
              <a:ext cx="0" cy="66952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37C5B86A-5DC3-4ED6-861F-BA56F097623A}"/>
                </a:ext>
              </a:extLst>
            </p:cNvPr>
            <p:cNvCxnSpPr>
              <a:cxnSpLocks/>
            </p:cNvCxnSpPr>
            <p:nvPr/>
          </p:nvCxnSpPr>
          <p:spPr>
            <a:xfrm>
              <a:off x="2009061" y="1880507"/>
              <a:ext cx="0" cy="66953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8B5F1649-2581-47B9-8014-26B03614BF2F}"/>
                </a:ext>
              </a:extLst>
            </p:cNvPr>
            <p:cNvCxnSpPr>
              <a:cxnSpLocks/>
            </p:cNvCxnSpPr>
            <p:nvPr/>
          </p:nvCxnSpPr>
          <p:spPr>
            <a:xfrm>
              <a:off x="2161588" y="1880507"/>
              <a:ext cx="4622" cy="66953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8829E7C7-82BC-4EB5-8236-BDD4EB07CFD5}"/>
                </a:ext>
              </a:extLst>
            </p:cNvPr>
            <p:cNvCxnSpPr>
              <a:cxnSpLocks/>
            </p:cNvCxnSpPr>
            <p:nvPr/>
          </p:nvCxnSpPr>
          <p:spPr>
            <a:xfrm>
              <a:off x="2317415" y="1880507"/>
              <a:ext cx="0" cy="66952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F4C631F9-6708-49E6-80B9-87360F48BEB9}"/>
                </a:ext>
              </a:extLst>
            </p:cNvPr>
            <p:cNvCxnSpPr>
              <a:cxnSpLocks/>
            </p:cNvCxnSpPr>
            <p:nvPr/>
          </p:nvCxnSpPr>
          <p:spPr>
            <a:xfrm>
              <a:off x="2462677" y="1880507"/>
              <a:ext cx="0" cy="66952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B1FBF77C-AC48-42E6-AED0-E96765A11BEB}"/>
                </a:ext>
              </a:extLst>
            </p:cNvPr>
            <p:cNvCxnSpPr>
              <a:cxnSpLocks/>
            </p:cNvCxnSpPr>
            <p:nvPr/>
          </p:nvCxnSpPr>
          <p:spPr>
            <a:xfrm>
              <a:off x="2613883" y="1880507"/>
              <a:ext cx="0" cy="669529"/>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8" name="直線コネクタ 47">
              <a:extLst>
                <a:ext uri="{FF2B5EF4-FFF2-40B4-BE49-F238E27FC236}">
                  <a16:creationId xmlns:a16="http://schemas.microsoft.com/office/drawing/2014/main" id="{BF0D1BF4-1585-4BA0-86AB-E04F8177BF37}"/>
                </a:ext>
              </a:extLst>
            </p:cNvPr>
            <p:cNvCxnSpPr>
              <a:cxnSpLocks/>
            </p:cNvCxnSpPr>
            <p:nvPr/>
          </p:nvCxnSpPr>
          <p:spPr>
            <a:xfrm>
              <a:off x="2759146" y="1880507"/>
              <a:ext cx="0" cy="6695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9" name="直線コネクタ 48">
              <a:extLst>
                <a:ext uri="{FF2B5EF4-FFF2-40B4-BE49-F238E27FC236}">
                  <a16:creationId xmlns:a16="http://schemas.microsoft.com/office/drawing/2014/main" id="{0AD2332F-F815-4336-BBB5-23E2F1D82C6C}"/>
                </a:ext>
              </a:extLst>
            </p:cNvPr>
            <p:cNvCxnSpPr>
              <a:cxnSpLocks/>
            </p:cNvCxnSpPr>
            <p:nvPr/>
          </p:nvCxnSpPr>
          <p:spPr>
            <a:xfrm>
              <a:off x="2902427" y="1880507"/>
              <a:ext cx="0" cy="6695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0" name="直線コネクタ 49">
              <a:extLst>
                <a:ext uri="{FF2B5EF4-FFF2-40B4-BE49-F238E27FC236}">
                  <a16:creationId xmlns:a16="http://schemas.microsoft.com/office/drawing/2014/main" id="{BB35F913-E4C1-4DC5-9B3E-6E1123E8D7B4}"/>
                </a:ext>
              </a:extLst>
            </p:cNvPr>
            <p:cNvCxnSpPr>
              <a:cxnSpLocks/>
            </p:cNvCxnSpPr>
            <p:nvPr/>
          </p:nvCxnSpPr>
          <p:spPr>
            <a:xfrm>
              <a:off x="3059575" y="1880507"/>
              <a:ext cx="0" cy="66952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1" name="直線コネクタ 50">
              <a:extLst>
                <a:ext uri="{FF2B5EF4-FFF2-40B4-BE49-F238E27FC236}">
                  <a16:creationId xmlns:a16="http://schemas.microsoft.com/office/drawing/2014/main" id="{892D7B95-7910-4FFB-A735-FE6AF1EADD3A}"/>
                </a:ext>
              </a:extLst>
            </p:cNvPr>
            <p:cNvCxnSpPr>
              <a:cxnSpLocks/>
            </p:cNvCxnSpPr>
            <p:nvPr/>
          </p:nvCxnSpPr>
          <p:spPr>
            <a:xfrm>
              <a:off x="3202856" y="1880507"/>
              <a:ext cx="0" cy="669527"/>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2" name="直線コネクタ 51">
              <a:extLst>
                <a:ext uri="{FF2B5EF4-FFF2-40B4-BE49-F238E27FC236}">
                  <a16:creationId xmlns:a16="http://schemas.microsoft.com/office/drawing/2014/main" id="{C6A840B9-61FD-4A9D-AA6D-B5D20837CD94}"/>
                </a:ext>
              </a:extLst>
            </p:cNvPr>
            <p:cNvCxnSpPr>
              <a:cxnSpLocks/>
            </p:cNvCxnSpPr>
            <p:nvPr/>
          </p:nvCxnSpPr>
          <p:spPr>
            <a:xfrm>
              <a:off x="3363966" y="1880507"/>
              <a:ext cx="0" cy="669527"/>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3" name="直線コネクタ 52">
              <a:extLst>
                <a:ext uri="{FF2B5EF4-FFF2-40B4-BE49-F238E27FC236}">
                  <a16:creationId xmlns:a16="http://schemas.microsoft.com/office/drawing/2014/main" id="{59905CED-BF93-4513-8640-D2074D40479A}"/>
                </a:ext>
              </a:extLst>
            </p:cNvPr>
            <p:cNvCxnSpPr>
              <a:cxnSpLocks/>
            </p:cNvCxnSpPr>
            <p:nvPr/>
          </p:nvCxnSpPr>
          <p:spPr>
            <a:xfrm>
              <a:off x="3507249" y="1880507"/>
              <a:ext cx="0" cy="669527"/>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4" name="直線コネクタ 53">
              <a:extLst>
                <a:ext uri="{FF2B5EF4-FFF2-40B4-BE49-F238E27FC236}">
                  <a16:creationId xmlns:a16="http://schemas.microsoft.com/office/drawing/2014/main" id="{2420459B-3326-4C9A-812A-A8107488AC94}"/>
                </a:ext>
              </a:extLst>
            </p:cNvPr>
            <p:cNvCxnSpPr>
              <a:cxnSpLocks/>
            </p:cNvCxnSpPr>
            <p:nvPr/>
          </p:nvCxnSpPr>
          <p:spPr>
            <a:xfrm>
              <a:off x="3653831" y="1880507"/>
              <a:ext cx="0" cy="669527"/>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5" name="直線コネクタ 54">
              <a:extLst>
                <a:ext uri="{FF2B5EF4-FFF2-40B4-BE49-F238E27FC236}">
                  <a16:creationId xmlns:a16="http://schemas.microsoft.com/office/drawing/2014/main" id="{77B1758D-96F6-48F5-8775-1995F6F201F9}"/>
                </a:ext>
              </a:extLst>
            </p:cNvPr>
            <p:cNvCxnSpPr>
              <a:cxnSpLocks/>
            </p:cNvCxnSpPr>
            <p:nvPr/>
          </p:nvCxnSpPr>
          <p:spPr>
            <a:xfrm>
              <a:off x="1232866"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6" name="直線コネクタ 55">
              <a:extLst>
                <a:ext uri="{FF2B5EF4-FFF2-40B4-BE49-F238E27FC236}">
                  <a16:creationId xmlns:a16="http://schemas.microsoft.com/office/drawing/2014/main" id="{9EF73DC1-9A5C-4C1C-A08C-4553D385B973}"/>
                </a:ext>
              </a:extLst>
            </p:cNvPr>
            <p:cNvCxnSpPr>
              <a:cxnSpLocks/>
            </p:cNvCxnSpPr>
            <p:nvPr/>
          </p:nvCxnSpPr>
          <p:spPr>
            <a:xfrm>
              <a:off x="1390014"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7" name="直線コネクタ 56">
              <a:extLst>
                <a:ext uri="{FF2B5EF4-FFF2-40B4-BE49-F238E27FC236}">
                  <a16:creationId xmlns:a16="http://schemas.microsoft.com/office/drawing/2014/main" id="{19EF6206-48D8-4AFF-8174-A63343A0F311}"/>
                </a:ext>
              </a:extLst>
            </p:cNvPr>
            <p:cNvCxnSpPr>
              <a:cxnSpLocks/>
            </p:cNvCxnSpPr>
            <p:nvPr/>
          </p:nvCxnSpPr>
          <p:spPr>
            <a:xfrm>
              <a:off x="1526936"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8" name="直線コネクタ 57">
              <a:extLst>
                <a:ext uri="{FF2B5EF4-FFF2-40B4-BE49-F238E27FC236}">
                  <a16:creationId xmlns:a16="http://schemas.microsoft.com/office/drawing/2014/main" id="{82CF3C59-2B5A-4E29-BF0F-D77F4F1BEE6E}"/>
                </a:ext>
              </a:extLst>
            </p:cNvPr>
            <p:cNvCxnSpPr>
              <a:cxnSpLocks/>
            </p:cNvCxnSpPr>
            <p:nvPr/>
          </p:nvCxnSpPr>
          <p:spPr>
            <a:xfrm>
              <a:off x="1700348"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9" name="直線コネクタ 58">
              <a:extLst>
                <a:ext uri="{FF2B5EF4-FFF2-40B4-BE49-F238E27FC236}">
                  <a16:creationId xmlns:a16="http://schemas.microsoft.com/office/drawing/2014/main" id="{70945C2F-50B3-4BB9-A132-390C0F9988DF}"/>
                </a:ext>
              </a:extLst>
            </p:cNvPr>
            <p:cNvCxnSpPr>
              <a:cxnSpLocks/>
            </p:cNvCxnSpPr>
            <p:nvPr/>
          </p:nvCxnSpPr>
          <p:spPr>
            <a:xfrm>
              <a:off x="1849573"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0" name="直線コネクタ 59">
              <a:extLst>
                <a:ext uri="{FF2B5EF4-FFF2-40B4-BE49-F238E27FC236}">
                  <a16:creationId xmlns:a16="http://schemas.microsoft.com/office/drawing/2014/main" id="{F3593109-DA32-467B-BDA0-2E6F05F89A67}"/>
                </a:ext>
              </a:extLst>
            </p:cNvPr>
            <p:cNvCxnSpPr>
              <a:cxnSpLocks/>
            </p:cNvCxnSpPr>
            <p:nvPr/>
          </p:nvCxnSpPr>
          <p:spPr>
            <a:xfrm>
              <a:off x="1996156"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1" name="直線コネクタ 60">
              <a:extLst>
                <a:ext uri="{FF2B5EF4-FFF2-40B4-BE49-F238E27FC236}">
                  <a16:creationId xmlns:a16="http://schemas.microsoft.com/office/drawing/2014/main" id="{ACC33510-0E67-4305-B82A-C83588234C21}"/>
                </a:ext>
              </a:extLst>
            </p:cNvPr>
            <p:cNvCxnSpPr>
              <a:cxnSpLocks/>
            </p:cNvCxnSpPr>
            <p:nvPr/>
          </p:nvCxnSpPr>
          <p:spPr>
            <a:xfrm>
              <a:off x="2153304"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2" name="直線コネクタ 61">
              <a:extLst>
                <a:ext uri="{FF2B5EF4-FFF2-40B4-BE49-F238E27FC236}">
                  <a16:creationId xmlns:a16="http://schemas.microsoft.com/office/drawing/2014/main" id="{A112AF49-7AD2-4195-B623-43A87BF1DCE7}"/>
                </a:ext>
              </a:extLst>
            </p:cNvPr>
            <p:cNvCxnSpPr>
              <a:cxnSpLocks/>
            </p:cNvCxnSpPr>
            <p:nvPr/>
          </p:nvCxnSpPr>
          <p:spPr>
            <a:xfrm>
              <a:off x="2304509" y="2918416"/>
              <a:ext cx="0" cy="67679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3" name="直線コネクタ 62">
              <a:extLst>
                <a:ext uri="{FF2B5EF4-FFF2-40B4-BE49-F238E27FC236}">
                  <a16:creationId xmlns:a16="http://schemas.microsoft.com/office/drawing/2014/main" id="{2B587F44-13AC-4042-B0A2-9856206CA29A}"/>
                </a:ext>
              </a:extLst>
            </p:cNvPr>
            <p:cNvCxnSpPr>
              <a:cxnSpLocks/>
            </p:cNvCxnSpPr>
            <p:nvPr/>
          </p:nvCxnSpPr>
          <p:spPr>
            <a:xfrm>
              <a:off x="2449771"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4" name="直線コネクタ 63">
              <a:extLst>
                <a:ext uri="{FF2B5EF4-FFF2-40B4-BE49-F238E27FC236}">
                  <a16:creationId xmlns:a16="http://schemas.microsoft.com/office/drawing/2014/main" id="{91E38B9B-9760-4AAE-B283-D7CE8247E4E4}"/>
                </a:ext>
              </a:extLst>
            </p:cNvPr>
            <p:cNvCxnSpPr>
              <a:cxnSpLocks/>
            </p:cNvCxnSpPr>
            <p:nvPr/>
          </p:nvCxnSpPr>
          <p:spPr>
            <a:xfrm>
              <a:off x="2600977"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04255916-9CF5-436D-A7C5-2116CD25DCAD}"/>
                </a:ext>
              </a:extLst>
            </p:cNvPr>
            <p:cNvCxnSpPr>
              <a:cxnSpLocks/>
            </p:cNvCxnSpPr>
            <p:nvPr/>
          </p:nvCxnSpPr>
          <p:spPr>
            <a:xfrm>
              <a:off x="2746240" y="2918415"/>
              <a:ext cx="0" cy="67679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6" name="直線コネクタ 65">
              <a:extLst>
                <a:ext uri="{FF2B5EF4-FFF2-40B4-BE49-F238E27FC236}">
                  <a16:creationId xmlns:a16="http://schemas.microsoft.com/office/drawing/2014/main" id="{FEB8E3F9-302F-42A5-91DC-FD81DD6D7BAA}"/>
                </a:ext>
              </a:extLst>
            </p:cNvPr>
            <p:cNvCxnSpPr>
              <a:cxnSpLocks/>
            </p:cNvCxnSpPr>
            <p:nvPr/>
          </p:nvCxnSpPr>
          <p:spPr>
            <a:xfrm>
              <a:off x="2889521" y="2918414"/>
              <a:ext cx="0" cy="676794"/>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7" name="直線コネクタ 66">
              <a:extLst>
                <a:ext uri="{FF2B5EF4-FFF2-40B4-BE49-F238E27FC236}">
                  <a16:creationId xmlns:a16="http://schemas.microsoft.com/office/drawing/2014/main" id="{6A2FE203-697B-42F0-B80C-47FEAD4F2781}"/>
                </a:ext>
              </a:extLst>
            </p:cNvPr>
            <p:cNvCxnSpPr>
              <a:cxnSpLocks/>
            </p:cNvCxnSpPr>
            <p:nvPr/>
          </p:nvCxnSpPr>
          <p:spPr>
            <a:xfrm>
              <a:off x="3046669" y="2918414"/>
              <a:ext cx="0" cy="676794"/>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8" name="直線コネクタ 67">
              <a:extLst>
                <a:ext uri="{FF2B5EF4-FFF2-40B4-BE49-F238E27FC236}">
                  <a16:creationId xmlns:a16="http://schemas.microsoft.com/office/drawing/2014/main" id="{2F0208F1-1E9B-4657-978F-03E3DC4DE867}"/>
                </a:ext>
              </a:extLst>
            </p:cNvPr>
            <p:cNvCxnSpPr>
              <a:cxnSpLocks/>
            </p:cNvCxnSpPr>
            <p:nvPr/>
          </p:nvCxnSpPr>
          <p:spPr>
            <a:xfrm>
              <a:off x="3189951" y="2918413"/>
              <a:ext cx="0" cy="676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69" name="直線コネクタ 68">
              <a:extLst>
                <a:ext uri="{FF2B5EF4-FFF2-40B4-BE49-F238E27FC236}">
                  <a16:creationId xmlns:a16="http://schemas.microsoft.com/office/drawing/2014/main" id="{A267A63C-686F-4914-BB0B-08D7A31CCCCB}"/>
                </a:ext>
              </a:extLst>
            </p:cNvPr>
            <p:cNvCxnSpPr>
              <a:cxnSpLocks/>
            </p:cNvCxnSpPr>
            <p:nvPr/>
          </p:nvCxnSpPr>
          <p:spPr>
            <a:xfrm>
              <a:off x="3351060" y="2918413"/>
              <a:ext cx="0" cy="676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0" name="直線コネクタ 69">
              <a:extLst>
                <a:ext uri="{FF2B5EF4-FFF2-40B4-BE49-F238E27FC236}">
                  <a16:creationId xmlns:a16="http://schemas.microsoft.com/office/drawing/2014/main" id="{7D186C4A-9EA5-47FC-98D1-D127AF0C8972}"/>
                </a:ext>
              </a:extLst>
            </p:cNvPr>
            <p:cNvCxnSpPr>
              <a:cxnSpLocks/>
            </p:cNvCxnSpPr>
            <p:nvPr/>
          </p:nvCxnSpPr>
          <p:spPr>
            <a:xfrm>
              <a:off x="3494343" y="2918413"/>
              <a:ext cx="0" cy="676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1" name="直線コネクタ 70">
              <a:extLst>
                <a:ext uri="{FF2B5EF4-FFF2-40B4-BE49-F238E27FC236}">
                  <a16:creationId xmlns:a16="http://schemas.microsoft.com/office/drawing/2014/main" id="{2312433B-A210-4381-9CA6-75A885E2C033}"/>
                </a:ext>
              </a:extLst>
            </p:cNvPr>
            <p:cNvCxnSpPr>
              <a:cxnSpLocks/>
            </p:cNvCxnSpPr>
            <p:nvPr/>
          </p:nvCxnSpPr>
          <p:spPr>
            <a:xfrm>
              <a:off x="3640926" y="2918413"/>
              <a:ext cx="0" cy="676795"/>
            </a:xfrm>
            <a:prstGeom prst="line">
              <a:avLst/>
            </a:prstGeom>
            <a:ln w="38100"/>
          </p:spPr>
          <p:style>
            <a:lnRef idx="1">
              <a:schemeClr val="accent2"/>
            </a:lnRef>
            <a:fillRef idx="0">
              <a:schemeClr val="accent2"/>
            </a:fillRef>
            <a:effectRef idx="0">
              <a:schemeClr val="accent2"/>
            </a:effectRef>
            <a:fontRef idx="minor">
              <a:schemeClr val="tx1"/>
            </a:fontRef>
          </p:style>
        </p:cxnSp>
      </p:grpSp>
      <p:pic>
        <p:nvPicPr>
          <p:cNvPr id="72" name="図 71">
            <a:extLst>
              <a:ext uri="{FF2B5EF4-FFF2-40B4-BE49-F238E27FC236}">
                <a16:creationId xmlns:a16="http://schemas.microsoft.com/office/drawing/2014/main" id="{66568C89-B5CB-4BE7-A721-B633F16856CA}"/>
              </a:ext>
            </a:extLst>
          </p:cNvPr>
          <p:cNvPicPr>
            <a:picLocks noChangeAspect="1"/>
          </p:cNvPicPr>
          <p:nvPr/>
        </p:nvPicPr>
        <p:blipFill rotWithShape="1">
          <a:blip r:embed="rId6"/>
          <a:srcRect t="8195"/>
          <a:stretch/>
        </p:blipFill>
        <p:spPr>
          <a:xfrm>
            <a:off x="4871511" y="1570020"/>
            <a:ext cx="3416971" cy="2352720"/>
          </a:xfrm>
          <a:prstGeom prst="rect">
            <a:avLst/>
          </a:prstGeom>
        </p:spPr>
      </p:pic>
      <p:sp>
        <p:nvSpPr>
          <p:cNvPr id="73" name="テキスト ボックス 72">
            <a:extLst>
              <a:ext uri="{FF2B5EF4-FFF2-40B4-BE49-F238E27FC236}">
                <a16:creationId xmlns:a16="http://schemas.microsoft.com/office/drawing/2014/main" id="{09A73783-6977-4755-B4E9-E870C548156E}"/>
              </a:ext>
            </a:extLst>
          </p:cNvPr>
          <p:cNvSpPr txBox="1"/>
          <p:nvPr/>
        </p:nvSpPr>
        <p:spPr>
          <a:xfrm>
            <a:off x="754190" y="1365559"/>
            <a:ext cx="6076101" cy="230832"/>
          </a:xfrm>
          <a:prstGeom prst="rect">
            <a:avLst/>
          </a:prstGeom>
          <a:no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表面　　　　　　　　　　　　　　　　　　　　　　　　　　　　　　　　　　裏面</a:t>
            </a:r>
            <a:endParaRPr lang="en-US" altLang="ja-JP" sz="9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57269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実際に配線してみると、こんな感じになりました。</a:t>
            </a:r>
            <a:endParaRPr lang="ja-JP" altLang="en-US" sz="1400" dirty="0">
              <a:latin typeface="メイリオ" panose="020B0604030504040204" pitchFamily="50" charset="-128"/>
              <a:ea typeface="メイリオ" panose="020B0604030504040204" pitchFamily="50" charset="-128"/>
            </a:endParaRPr>
          </a:p>
        </p:txBody>
      </p:sp>
      <p:pic>
        <p:nvPicPr>
          <p:cNvPr id="2050" name="Picture 2" descr="配線してみました">
            <a:extLst>
              <a:ext uri="{FF2B5EF4-FFF2-40B4-BE49-F238E27FC236}">
                <a16:creationId xmlns:a16="http://schemas.microsoft.com/office/drawing/2014/main" id="{5FEB3225-F80C-42E3-B5D2-CB371A3A7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55" y="1556659"/>
            <a:ext cx="5841242" cy="438093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C6F6D6B7-6A63-42CA-B672-A3BFEF20E581}"/>
              </a:ext>
            </a:extLst>
          </p:cNvPr>
          <p:cNvSpPr txBox="1"/>
          <p:nvPr/>
        </p:nvSpPr>
        <p:spPr>
          <a:xfrm>
            <a:off x="347730" y="6155562"/>
            <a:ext cx="8448540"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配線図では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の下側のリード線が折れ曲がり長い方がアノード </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側</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です。図（</a:t>
            </a:r>
            <a:r>
              <a:rPr lang="en-US" altLang="ja-JP" sz="1400" dirty="0">
                <a:latin typeface="メイリオ" panose="020B0604030504040204" pitchFamily="50" charset="-128"/>
                <a:ea typeface="メイリオ" panose="020B0604030504040204" pitchFamily="50" charset="-128"/>
              </a:rPr>
              <a:t>schematic.png</a:t>
            </a:r>
            <a:r>
              <a:rPr lang="ja-JP" altLang="en-US" sz="1400" dirty="0">
                <a:latin typeface="メイリオ" panose="020B0604030504040204" pitchFamily="50" charset="-128"/>
                <a:ea typeface="メイリオ" panose="020B0604030504040204" pitchFamily="50" charset="-128"/>
              </a:rPr>
              <a:t>）で使用されている抵抗は</a:t>
            </a:r>
            <a:r>
              <a:rPr lang="en-US" altLang="ja-JP" sz="1400" dirty="0">
                <a:latin typeface="メイリオ" panose="020B0604030504040204" pitchFamily="50" charset="-128"/>
                <a:ea typeface="メイリオ" panose="020B0604030504040204" pitchFamily="50" charset="-128"/>
              </a:rPr>
              <a:t>"150Ω"</a:t>
            </a:r>
            <a:r>
              <a:rPr lang="ja-JP" altLang="en-US" sz="1400" dirty="0">
                <a:latin typeface="メイリオ" panose="020B0604030504040204" pitchFamily="50" charset="-128"/>
                <a:ea typeface="メイリオ" panose="020B0604030504040204" pitchFamily="50" charset="-128"/>
              </a:rPr>
              <a:t>です。使用する抵抗は、</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にあったものを使用してください。</a:t>
            </a:r>
            <a:endParaRPr lang="ja-JP" altLang="en-US" sz="11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1C01C43A-DDBB-4482-A620-21437A08D30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11</a:t>
            </a:fld>
            <a:endParaRPr kumimoji="1" lang="ja-JP" altLang="en-US" dirty="0">
              <a:solidFill>
                <a:schemeClr val="bg1">
                  <a:lumMod val="50000"/>
                </a:schemeClr>
              </a:solidFill>
            </a:endParaRPr>
          </a:p>
        </p:txBody>
      </p:sp>
      <p:pic>
        <p:nvPicPr>
          <p:cNvPr id="12" name="図 11">
            <a:extLst>
              <a:ext uri="{FF2B5EF4-FFF2-40B4-BE49-F238E27FC236}">
                <a16:creationId xmlns:a16="http://schemas.microsoft.com/office/drawing/2014/main" id="{0338558A-D79D-4FDA-963A-EBEDA7ECF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3" name="図 2">
            <a:extLst>
              <a:ext uri="{FF2B5EF4-FFF2-40B4-BE49-F238E27FC236}">
                <a16:creationId xmlns:a16="http://schemas.microsoft.com/office/drawing/2014/main" id="{4C56AB48-91EA-4EB3-B0C6-68A8F617B21F}"/>
              </a:ext>
            </a:extLst>
          </p:cNvPr>
          <p:cNvPicPr>
            <a:picLocks noChangeAspect="1"/>
          </p:cNvPicPr>
          <p:nvPr/>
        </p:nvPicPr>
        <p:blipFill rotWithShape="1">
          <a:blip r:embed="rId4"/>
          <a:srcRect l="16354" t="11420" r="79167" b="60493"/>
          <a:stretch/>
        </p:blipFill>
        <p:spPr>
          <a:xfrm>
            <a:off x="7312170" y="1905286"/>
            <a:ext cx="885824" cy="1874658"/>
          </a:xfrm>
          <a:prstGeom prst="rect">
            <a:avLst/>
          </a:prstGeom>
        </p:spPr>
      </p:pic>
      <p:sp>
        <p:nvSpPr>
          <p:cNvPr id="14" name="テキスト ボックス 13">
            <a:extLst>
              <a:ext uri="{FF2B5EF4-FFF2-40B4-BE49-F238E27FC236}">
                <a16:creationId xmlns:a16="http://schemas.microsoft.com/office/drawing/2014/main" id="{EC81E3A6-0BF8-46ED-9623-8A5AC93B9BF1}"/>
              </a:ext>
            </a:extLst>
          </p:cNvPr>
          <p:cNvSpPr txBox="1"/>
          <p:nvPr/>
        </p:nvSpPr>
        <p:spPr>
          <a:xfrm>
            <a:off x="6984058" y="3219176"/>
            <a:ext cx="1704474" cy="369332"/>
          </a:xfrm>
          <a:prstGeom prst="rect">
            <a:avLst/>
          </a:prstGeom>
          <a:no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アノード　　　　カソード</a:t>
            </a:r>
            <a:endParaRPr lang="en-US" altLang="ja-JP" sz="900" dirty="0">
              <a:latin typeface="メイリオ" panose="020B0604030504040204" pitchFamily="50" charset="-128"/>
              <a:ea typeface="メイリオ" panose="020B0604030504040204" pitchFamily="50" charset="-128"/>
            </a:endParaRPr>
          </a:p>
          <a:p>
            <a:r>
              <a:rPr lang="ja-JP" altLang="en-US" sz="900" dirty="0">
                <a:latin typeface="メイリオ" panose="020B0604030504040204" pitchFamily="50" charset="-128"/>
                <a:ea typeface="メイリオ" panose="020B0604030504040204" pitchFamily="50" charset="-128"/>
              </a:rPr>
              <a:t>（＋側）　　　　（－側）</a:t>
            </a:r>
            <a:endParaRPr lang="ja-JP" altLang="en-US" sz="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97605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example </a:t>
            </a:r>
            <a:r>
              <a:rPr lang="ja-JP" altLang="en-US" u="sng" dirty="0">
                <a:latin typeface="メイリオ" panose="020B0604030504040204" pitchFamily="50" charset="-128"/>
                <a:ea typeface="メイリオ" panose="020B0604030504040204" pitchFamily="50" charset="-128"/>
              </a:rPr>
              <a:t>を実行してみる</a:t>
            </a:r>
          </a:p>
        </p:txBody>
      </p:sp>
      <p:sp>
        <p:nvSpPr>
          <p:cNvPr id="10" name="テキスト ボックス 9">
            <a:extLst>
              <a:ext uri="{FF2B5EF4-FFF2-40B4-BE49-F238E27FC236}">
                <a16:creationId xmlns:a16="http://schemas.microsoft.com/office/drawing/2014/main" id="{DA6C9C2C-7DB6-4DD5-8C80-32C8DD27B58B}"/>
              </a:ext>
            </a:extLst>
          </p:cNvPr>
          <p:cNvSpPr txBox="1"/>
          <p:nvPr/>
        </p:nvSpPr>
        <p:spPr>
          <a:xfrm>
            <a:off x="347730" y="1517011"/>
            <a:ext cx="8448540"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配線がうまくできたら、さっそく動かしてみましょう。 </a:t>
            </a:r>
            <a:r>
              <a:rPr lang="en-US" altLang="ja-JP" sz="1400" dirty="0">
                <a:latin typeface="メイリオ" panose="020B0604030504040204" pitchFamily="50" charset="-128"/>
                <a:ea typeface="メイリオ" panose="020B0604030504040204" pitchFamily="50" charset="-128"/>
              </a:rPr>
              <a:t>L </a:t>
            </a:r>
            <a:r>
              <a:rPr lang="ja-JP" altLang="en-US" sz="1400" dirty="0">
                <a:latin typeface="メイリオ" panose="020B0604030504040204" pitchFamily="50" charset="-128"/>
                <a:ea typeface="メイリオ" panose="020B0604030504040204" pitchFamily="50" charset="-128"/>
              </a:rPr>
              <a:t>チカのためのサンプルコードは先ほどの配線図と同じフォルダに格納されています。</a:t>
            </a:r>
          </a:p>
        </p:txBody>
      </p:sp>
      <p:sp>
        <p:nvSpPr>
          <p:cNvPr id="3" name="Rectangle 1">
            <a:extLst>
              <a:ext uri="{FF2B5EF4-FFF2-40B4-BE49-F238E27FC236}">
                <a16:creationId xmlns:a16="http://schemas.microsoft.com/office/drawing/2014/main" id="{770E187B-7FD6-4C5B-9B14-DF72226DBB7A}"/>
              </a:ext>
            </a:extLst>
          </p:cNvPr>
          <p:cNvSpPr>
            <a:spLocks noChangeArrowheads="1"/>
          </p:cNvSpPr>
          <p:nvPr/>
        </p:nvSpPr>
        <p:spPr bwMode="auto">
          <a:xfrm>
            <a:off x="347730" y="2094923"/>
            <a:ext cx="3466531" cy="457200"/>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Consolas" panose="020B0609020204030204" pitchFamily="49" charset="0"/>
              </a:rPr>
              <a:t>/home/pi/Desktop/gc/gpio/LEDblink/index.html</a:t>
            </a:r>
            <a:r>
              <a:rPr kumimoji="0" lang="ja-JP" altLang="ja-JP" sz="900" b="0" i="0" u="none" strike="noStrike" cap="none" normalizeH="0" baseline="0" dirty="0">
                <a:ln>
                  <a:noFill/>
                </a:ln>
                <a:solidFill>
                  <a:schemeClr val="tx1"/>
                </a:solidFill>
                <a:effectLst/>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7" name="テキスト ボックス 16">
            <a:extLst>
              <a:ext uri="{FF2B5EF4-FFF2-40B4-BE49-F238E27FC236}">
                <a16:creationId xmlns:a16="http://schemas.microsoft.com/office/drawing/2014/main" id="{A05D7705-FE10-4E06-AC79-E8F88BE0CDA6}"/>
              </a:ext>
            </a:extLst>
          </p:cNvPr>
          <p:cNvSpPr txBox="1"/>
          <p:nvPr/>
        </p:nvSpPr>
        <p:spPr>
          <a:xfrm>
            <a:off x="347730" y="2652566"/>
            <a:ext cx="8448540" cy="307777"/>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index.html </a:t>
            </a:r>
            <a:r>
              <a:rPr lang="ja-JP" altLang="en-US" sz="1400" dirty="0">
                <a:latin typeface="メイリオ" panose="020B0604030504040204" pitchFamily="50" charset="-128"/>
                <a:ea typeface="メイリオ" panose="020B0604030504040204" pitchFamily="50" charset="-128"/>
              </a:rPr>
              <a:t>をダブルクリックすると、ブラウザが起動し、先ほど配線した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が点滅します！</a:t>
            </a:r>
          </a:p>
        </p:txBody>
      </p:sp>
      <p:sp>
        <p:nvSpPr>
          <p:cNvPr id="19" name="テキスト ボックス 18">
            <a:extLst>
              <a:ext uri="{FF2B5EF4-FFF2-40B4-BE49-F238E27FC236}">
                <a16:creationId xmlns:a16="http://schemas.microsoft.com/office/drawing/2014/main" id="{98652392-A740-4DE6-BE10-D3242B9585FD}"/>
              </a:ext>
            </a:extLst>
          </p:cNvPr>
          <p:cNvSpPr txBox="1"/>
          <p:nvPr/>
        </p:nvSpPr>
        <p:spPr>
          <a:xfrm>
            <a:off x="332499" y="3152001"/>
            <a:ext cx="4388197"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ブラウザ画面</a:t>
            </a:r>
          </a:p>
        </p:txBody>
      </p:sp>
      <p:pic>
        <p:nvPicPr>
          <p:cNvPr id="3080" name="Picture 8" descr="browser">
            <a:extLst>
              <a:ext uri="{FF2B5EF4-FFF2-40B4-BE49-F238E27FC236}">
                <a16:creationId xmlns:a16="http://schemas.microsoft.com/office/drawing/2014/main" id="{956FAF31-239D-4362-9A29-95BB6C3D6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30" y="3572167"/>
            <a:ext cx="4224270" cy="2376151"/>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17A89A29-E60A-4B8B-ABEF-2817DD77763C}"/>
              </a:ext>
            </a:extLst>
          </p:cNvPr>
          <p:cNvSpPr txBox="1"/>
          <p:nvPr/>
        </p:nvSpPr>
        <p:spPr>
          <a:xfrm>
            <a:off x="641445" y="6380783"/>
            <a:ext cx="7861110" cy="369332"/>
          </a:xfrm>
          <a:prstGeom prst="rect">
            <a:avLst/>
          </a:prstGeom>
          <a:noFill/>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チカに成功しましたか？！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23" name="図 22">
            <a:extLst>
              <a:ext uri="{FF2B5EF4-FFF2-40B4-BE49-F238E27FC236}">
                <a16:creationId xmlns:a16="http://schemas.microsoft.com/office/drawing/2014/main" id="{A18D2CF2-34AC-499B-A6CF-750D155DEF50}"/>
              </a:ext>
            </a:extLst>
          </p:cNvPr>
          <p:cNvPicPr>
            <a:picLocks noChangeAspect="1"/>
          </p:cNvPicPr>
          <p:nvPr/>
        </p:nvPicPr>
        <p:blipFill rotWithShape="1">
          <a:blip r:embed="rId4">
            <a:extLst>
              <a:ext uri="{28A0092B-C50C-407E-A947-70E740481C1C}">
                <a14:useLocalDpi xmlns:a14="http://schemas.microsoft.com/office/drawing/2010/main" val="0"/>
              </a:ext>
            </a:extLst>
          </a:blip>
          <a:srcRect l="18955" t="26261" r="16933" b="22111"/>
          <a:stretch/>
        </p:blipFill>
        <p:spPr>
          <a:xfrm>
            <a:off x="4839288" y="3572167"/>
            <a:ext cx="3956982" cy="2389033"/>
          </a:xfrm>
          <a:prstGeom prst="rect">
            <a:avLst/>
          </a:prstGeom>
        </p:spPr>
      </p:pic>
      <p:sp>
        <p:nvSpPr>
          <p:cNvPr id="26" name="テキスト ボックス 25">
            <a:extLst>
              <a:ext uri="{FF2B5EF4-FFF2-40B4-BE49-F238E27FC236}">
                <a16:creationId xmlns:a16="http://schemas.microsoft.com/office/drawing/2014/main" id="{B4E2AD04-E0FF-4DE1-B3B8-191EF610D2FC}"/>
              </a:ext>
            </a:extLst>
          </p:cNvPr>
          <p:cNvSpPr txBox="1"/>
          <p:nvPr/>
        </p:nvSpPr>
        <p:spPr>
          <a:xfrm>
            <a:off x="5204750" y="5961200"/>
            <a:ext cx="3591520" cy="261610"/>
          </a:xfrm>
          <a:prstGeom prst="rect">
            <a:avLst/>
          </a:prstGeom>
          <a:noFill/>
        </p:spPr>
        <p:txBody>
          <a:bodyPr wrap="square" rtlCol="0">
            <a:spAutoFit/>
          </a:bodyPr>
          <a:lstStyle/>
          <a:p>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チュートリアルサイトで動画で確認ができます。</a:t>
            </a:r>
          </a:p>
        </p:txBody>
      </p:sp>
      <p:sp>
        <p:nvSpPr>
          <p:cNvPr id="16" name="テキスト ボックス 15">
            <a:extLst>
              <a:ext uri="{FF2B5EF4-FFF2-40B4-BE49-F238E27FC236}">
                <a16:creationId xmlns:a16="http://schemas.microsoft.com/office/drawing/2014/main" id="{D7F16517-2DF9-4308-A8F5-FB2E713A7FF0}"/>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12</a:t>
            </a:fld>
            <a:endParaRPr kumimoji="1" lang="ja-JP" altLang="en-US" dirty="0">
              <a:solidFill>
                <a:schemeClr val="bg1">
                  <a:lumMod val="50000"/>
                </a:schemeClr>
              </a:solidFill>
            </a:endParaRPr>
          </a:p>
        </p:txBody>
      </p:sp>
      <p:grpSp>
        <p:nvGrpSpPr>
          <p:cNvPr id="5" name="グループ化 4">
            <a:extLst>
              <a:ext uri="{FF2B5EF4-FFF2-40B4-BE49-F238E27FC236}">
                <a16:creationId xmlns:a16="http://schemas.microsoft.com/office/drawing/2014/main" id="{6B9834BA-DE51-4174-8B39-08952B589206}"/>
              </a:ext>
            </a:extLst>
          </p:cNvPr>
          <p:cNvGrpSpPr/>
          <p:nvPr/>
        </p:nvGrpSpPr>
        <p:grpSpPr>
          <a:xfrm>
            <a:off x="6034556" y="4717645"/>
            <a:ext cx="965954" cy="661281"/>
            <a:chOff x="7762957" y="3718689"/>
            <a:chExt cx="965954" cy="661281"/>
          </a:xfrm>
          <a:solidFill>
            <a:schemeClr val="accent6">
              <a:lumMod val="60000"/>
              <a:lumOff val="40000"/>
            </a:schemeClr>
          </a:solidFill>
        </p:grpSpPr>
        <p:sp>
          <p:nvSpPr>
            <p:cNvPr id="22" name="正方形/長方形 21">
              <a:extLst>
                <a:ext uri="{FF2B5EF4-FFF2-40B4-BE49-F238E27FC236}">
                  <a16:creationId xmlns:a16="http://schemas.microsoft.com/office/drawing/2014/main" id="{E55CF356-5DD7-4651-9C9E-4B9711DD3686}"/>
                </a:ext>
              </a:extLst>
            </p:cNvPr>
            <p:cNvSpPr/>
            <p:nvPr/>
          </p:nvSpPr>
          <p:spPr>
            <a:xfrm rot="3651096">
              <a:off x="8003874" y="4035649"/>
              <a:ext cx="572494" cy="103367"/>
            </a:xfrm>
            <a:prstGeom prst="rect">
              <a:avLst/>
            </a:prstGeom>
            <a:grpFill/>
            <a:ln>
              <a:solidFill>
                <a:schemeClr val="accent6">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6D7A94FC-11D5-4265-A834-818C3C547E52}"/>
                </a:ext>
              </a:extLst>
            </p:cNvPr>
            <p:cNvSpPr/>
            <p:nvPr/>
          </p:nvSpPr>
          <p:spPr>
            <a:xfrm rot="5555520">
              <a:off x="8390981" y="3953252"/>
              <a:ext cx="572494" cy="103367"/>
            </a:xfrm>
            <a:prstGeom prst="rect">
              <a:avLst/>
            </a:prstGeom>
            <a:grpFill/>
            <a:ln>
              <a:solidFill>
                <a:schemeClr val="accent6">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3234D0E-7FE3-407C-B600-157B49BB68FC}"/>
                </a:ext>
              </a:extLst>
            </p:cNvPr>
            <p:cNvSpPr/>
            <p:nvPr/>
          </p:nvSpPr>
          <p:spPr>
            <a:xfrm rot="1989530">
              <a:off x="7762957" y="4276603"/>
              <a:ext cx="572494" cy="103367"/>
            </a:xfrm>
            <a:prstGeom prst="rect">
              <a:avLst/>
            </a:prstGeom>
            <a:grpFill/>
            <a:ln>
              <a:solidFill>
                <a:schemeClr val="accent6">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13677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コードを眺めてみよう</a:t>
            </a:r>
          </a:p>
        </p:txBody>
      </p:sp>
      <p:sp>
        <p:nvSpPr>
          <p:cNvPr id="10" name="テキスト ボックス 9">
            <a:extLst>
              <a:ext uri="{FF2B5EF4-FFF2-40B4-BE49-F238E27FC236}">
                <a16:creationId xmlns:a16="http://schemas.microsoft.com/office/drawing/2014/main" id="{DA6C9C2C-7DB6-4DD5-8C80-32C8DD27B58B}"/>
              </a:ext>
            </a:extLst>
          </p:cNvPr>
          <p:cNvSpPr txBox="1"/>
          <p:nvPr/>
        </p:nvSpPr>
        <p:spPr>
          <a:xfrm>
            <a:off x="347730" y="1696994"/>
            <a:ext cx="8574597" cy="2123658"/>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にはもうひとつ、「</a:t>
            </a:r>
            <a:r>
              <a:rPr lang="ja-JP" altLang="en-US" sz="1400" b="1" dirty="0">
                <a:latin typeface="メイリオ" panose="020B0604030504040204" pitchFamily="50" charset="-128"/>
                <a:ea typeface="メイリオ" panose="020B0604030504040204" pitchFamily="50" charset="-128"/>
              </a:rPr>
              <a:t>オンラインの </a:t>
            </a:r>
            <a:r>
              <a:rPr lang="en-US" altLang="ja-JP" sz="1400" b="1" dirty="0">
                <a:latin typeface="メイリオ" panose="020B0604030504040204" pitchFamily="50" charset="-128"/>
                <a:ea typeface="メイリオ" panose="020B0604030504040204" pitchFamily="50" charset="-128"/>
              </a:rPr>
              <a:t>example</a:t>
            </a:r>
            <a:r>
              <a:rPr lang="ja-JP" altLang="en-US" sz="1400" dirty="0">
                <a:latin typeface="メイリオ" panose="020B0604030504040204" pitchFamily="50" charset="-128"/>
                <a:ea typeface="メイリオ" panose="020B0604030504040204" pitchFamily="50" charset="-128"/>
              </a:rPr>
              <a:t>」が用意されており、オンライン版ではコードを書き換えながら学習を進められます。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今度はオンラインの </a:t>
            </a:r>
            <a:r>
              <a:rPr lang="en-US" altLang="ja-JP" sz="1400" dirty="0">
                <a:latin typeface="メイリオ" panose="020B0604030504040204" pitchFamily="50" charset="-128"/>
                <a:ea typeface="メイリオ" panose="020B0604030504040204" pitchFamily="50" charset="-128"/>
              </a:rPr>
              <a:t>example </a:t>
            </a:r>
            <a:r>
              <a:rPr lang="ja-JP" altLang="en-US" sz="1400" dirty="0">
                <a:latin typeface="メイリオ" panose="020B0604030504040204" pitchFamily="50" charset="-128"/>
                <a:ea typeface="メイリオ" panose="020B0604030504040204" pitchFamily="50" charset="-128"/>
              </a:rPr>
              <a:t>からさきほどと同じ </a:t>
            </a:r>
            <a:r>
              <a:rPr lang="en-US" altLang="ja-JP" sz="1400" dirty="0">
                <a:latin typeface="メイリオ" panose="020B0604030504040204" pitchFamily="50" charset="-128"/>
                <a:ea typeface="メイリオ" panose="020B0604030504040204" pitchFamily="50" charset="-128"/>
              </a:rPr>
              <a:t>L </a:t>
            </a:r>
            <a:r>
              <a:rPr lang="ja-JP" altLang="en-US" sz="1400" dirty="0">
                <a:latin typeface="メイリオ" panose="020B0604030504040204" pitchFamily="50" charset="-128"/>
                <a:ea typeface="メイリオ" panose="020B0604030504040204" pitchFamily="50" charset="-128"/>
              </a:rPr>
              <a:t>チカを実行してコードを眺めてみましょう。</a:t>
            </a:r>
          </a:p>
          <a:p>
            <a:r>
              <a:rPr lang="ja-JP" altLang="en-US" sz="1400" dirty="0">
                <a:latin typeface="メイリオ" panose="020B0604030504040204" pitchFamily="50" charset="-128"/>
                <a:ea typeface="メイリオ" panose="020B0604030504040204" pitchFamily="50" charset="-128"/>
              </a:rPr>
              <a:t>その前に一つ注意です。</a:t>
            </a:r>
          </a:p>
          <a:p>
            <a:endParaRPr lang="en-US" altLang="ja-JP" sz="1400" dirty="0">
              <a:latin typeface="メイリオ" panose="020B0604030504040204" pitchFamily="50" charset="-128"/>
              <a:ea typeface="メイリオ" panose="020B0604030504040204" pitchFamily="50" charset="-128"/>
            </a:endParaRPr>
          </a:p>
          <a:p>
            <a:r>
              <a:rPr lang="ja-JP" altLang="en-US" sz="1600" b="1" dirty="0">
                <a:latin typeface="メイリオ" panose="020B0604030504040204" pitchFamily="50" charset="-128"/>
                <a:ea typeface="メイリオ" panose="020B0604030504040204" pitchFamily="50" charset="-128"/>
              </a:rPr>
              <a:t>オンラインの </a:t>
            </a:r>
            <a:r>
              <a:rPr lang="en-US" altLang="ja-JP" sz="1600" b="1" dirty="0">
                <a:latin typeface="メイリオ" panose="020B0604030504040204" pitchFamily="50" charset="-128"/>
                <a:ea typeface="メイリオ" panose="020B0604030504040204" pitchFamily="50" charset="-128"/>
              </a:rPr>
              <a:t>example </a:t>
            </a:r>
            <a:r>
              <a:rPr lang="ja-JP" altLang="en-US" sz="1600" b="1" dirty="0">
                <a:latin typeface="メイリオ" panose="020B0604030504040204" pitchFamily="50" charset="-128"/>
                <a:ea typeface="メイリオ" panose="020B0604030504040204" pitchFamily="50" charset="-128"/>
              </a:rPr>
              <a:t>を起動する前に、必ず先ほど開いたブラウザウィンドウ </a:t>
            </a:r>
            <a:r>
              <a:rPr lang="en-US" altLang="ja-JP" sz="1600" b="1" dirty="0">
                <a:latin typeface="メイリオ" panose="020B0604030504040204" pitchFamily="50" charset="-128"/>
                <a:ea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rPr>
              <a:t>タブ</a:t>
            </a:r>
            <a:r>
              <a:rPr lang="en-US" altLang="ja-JP" sz="1600" b="1" dirty="0">
                <a:latin typeface="メイリオ" panose="020B0604030504040204" pitchFamily="50" charset="-128"/>
                <a:ea typeface="メイリオ" panose="020B0604030504040204" pitchFamily="50" charset="-128"/>
              </a:rPr>
              <a:t>) </a:t>
            </a:r>
            <a:r>
              <a:rPr lang="ja-JP" altLang="en-US" sz="1600" b="1" dirty="0">
                <a:latin typeface="メイリオ" panose="020B0604030504040204" pitchFamily="50" charset="-128"/>
                <a:ea typeface="メイリオ" panose="020B0604030504040204" pitchFamily="50" charset="-128"/>
              </a:rPr>
              <a:t>は閉じてください。先に既存ウィンドウを閉じておかないと、サンプルが正常に動作しなく</a:t>
            </a:r>
            <a:r>
              <a:rPr lang="en-US" altLang="ja-JP" sz="1050" b="1" dirty="0">
                <a:latin typeface="メイリオ" panose="020B0604030504040204" pitchFamily="50" charset="-128"/>
                <a:ea typeface="メイリオ" panose="020B0604030504040204" pitchFamily="50" charset="-128"/>
              </a:rPr>
              <a:t>※</a:t>
            </a:r>
            <a:r>
              <a:rPr lang="ja-JP" altLang="en-US" sz="1050" b="1" dirty="0">
                <a:latin typeface="メイリオ" panose="020B0604030504040204" pitchFamily="50" charset="-128"/>
                <a:ea typeface="メイリオ" panose="020B0604030504040204" pitchFamily="50" charset="-128"/>
              </a:rPr>
              <a:t> </a:t>
            </a:r>
            <a:r>
              <a:rPr lang="ja-JP" altLang="en-US" sz="1600" b="1" dirty="0">
                <a:latin typeface="メイリオ" panose="020B0604030504040204" pitchFamily="50" charset="-128"/>
                <a:ea typeface="メイリオ" panose="020B0604030504040204" pitchFamily="50" charset="-128"/>
              </a:rPr>
              <a:t>なります。</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5" name="正方形/長方形 4">
            <a:extLst>
              <a:ext uri="{FF2B5EF4-FFF2-40B4-BE49-F238E27FC236}">
                <a16:creationId xmlns:a16="http://schemas.microsoft.com/office/drawing/2014/main" id="{0BBFC061-F047-4D41-9474-5059099C9BF2}"/>
              </a:ext>
            </a:extLst>
          </p:cNvPr>
          <p:cNvSpPr/>
          <p:nvPr/>
        </p:nvSpPr>
        <p:spPr>
          <a:xfrm>
            <a:off x="347730" y="6366930"/>
            <a:ext cx="8448540" cy="253916"/>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CHIRIMEN Raspi3 での GPIO などの操作には排他制御があり、同一の GPIO ピンを複数のプログラムから同時操作はできません。</a:t>
            </a:r>
          </a:p>
        </p:txBody>
      </p:sp>
      <p:pic>
        <p:nvPicPr>
          <p:cNvPr id="4098" name="Picture 2" descr="ブラウザの再起動">
            <a:extLst>
              <a:ext uri="{FF2B5EF4-FFF2-40B4-BE49-F238E27FC236}">
                <a16:creationId xmlns:a16="http://schemas.microsoft.com/office/drawing/2014/main" id="{71D640A6-0C72-446D-AF6B-81932DB4B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67" y="4126860"/>
            <a:ext cx="8134066" cy="1653646"/>
          </a:xfrm>
          <a:prstGeom prst="rect">
            <a:avLst/>
          </a:prstGeom>
          <a:noFill/>
          <a:extLst>
            <a:ext uri="{909E8E84-426E-40DD-AFC4-6F175D3DCCD1}">
              <a14:hiddenFill xmlns:a14="http://schemas.microsoft.com/office/drawing/2010/main">
                <a:solidFill>
                  <a:srgbClr val="FFFFFF"/>
                </a:solidFill>
              </a14:hiddenFill>
            </a:ext>
          </a:extLst>
        </p:spPr>
      </p:pic>
      <p:sp>
        <p:nvSpPr>
          <p:cNvPr id="18" name="正方形/長方形 17">
            <a:extLst>
              <a:ext uri="{FF2B5EF4-FFF2-40B4-BE49-F238E27FC236}">
                <a16:creationId xmlns:a16="http://schemas.microsoft.com/office/drawing/2014/main" id="{C0C41CF5-041B-471E-93A6-0E4448A4112E}"/>
              </a:ext>
            </a:extLst>
          </p:cNvPr>
          <p:cNvSpPr/>
          <p:nvPr/>
        </p:nvSpPr>
        <p:spPr>
          <a:xfrm>
            <a:off x="3227407" y="5819802"/>
            <a:ext cx="2955028" cy="253916"/>
          </a:xfrm>
          <a:prstGeom prst="rect">
            <a:avLst/>
          </a:prstGeom>
          <a:solidFill>
            <a:srgbClr val="F5A623"/>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ja-JP" altLang="en-US" sz="1050" dirty="0">
                <a:solidFill>
                  <a:sysClr val="windowText" lastClr="000000"/>
                </a:solidFill>
                <a:latin typeface="メイリオ" panose="020B0604030504040204" pitchFamily="50" charset="-128"/>
                <a:ea typeface="メイリオ" panose="020B0604030504040204" pitchFamily="50" charset="-128"/>
              </a:rPr>
              <a:t>一度、ブラウザを閉じて再起動をさせる！！</a:t>
            </a:r>
          </a:p>
        </p:txBody>
      </p:sp>
      <p:sp>
        <p:nvSpPr>
          <p:cNvPr id="12" name="テキスト ボックス 11">
            <a:extLst>
              <a:ext uri="{FF2B5EF4-FFF2-40B4-BE49-F238E27FC236}">
                <a16:creationId xmlns:a16="http://schemas.microsoft.com/office/drawing/2014/main" id="{0F3C84F2-E047-467A-A052-2D09FC8E8866}"/>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13</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089754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JS Bin </a:t>
            </a:r>
            <a:r>
              <a:rPr lang="ja-JP" altLang="en-US" u="sng" dirty="0">
                <a:latin typeface="メイリオ" panose="020B0604030504040204" pitchFamily="50" charset="-128"/>
                <a:ea typeface="メイリオ" panose="020B0604030504040204" pitchFamily="50" charset="-128"/>
              </a:rPr>
              <a:t>の </a:t>
            </a:r>
            <a:r>
              <a:rPr lang="en-US" altLang="ja-JP" u="sng" dirty="0">
                <a:latin typeface="メイリオ" panose="020B0604030504040204" pitchFamily="50" charset="-128"/>
                <a:ea typeface="メイリオ" panose="020B0604030504040204" pitchFamily="50" charset="-128"/>
              </a:rPr>
              <a:t>example </a:t>
            </a:r>
            <a:r>
              <a:rPr lang="ja-JP" altLang="en-US" u="sng" dirty="0">
                <a:latin typeface="メイリオ" panose="020B0604030504040204" pitchFamily="50" charset="-128"/>
                <a:ea typeface="メイリオ" panose="020B0604030504040204" pitchFamily="50" charset="-128"/>
              </a:rPr>
              <a:t>を起動</a:t>
            </a:r>
          </a:p>
        </p:txBody>
      </p:sp>
      <p:sp>
        <p:nvSpPr>
          <p:cNvPr id="10" name="テキスト ボックス 9">
            <a:extLst>
              <a:ext uri="{FF2B5EF4-FFF2-40B4-BE49-F238E27FC236}">
                <a16:creationId xmlns:a16="http://schemas.microsoft.com/office/drawing/2014/main" id="{DA6C9C2C-7DB6-4DD5-8C80-32C8DD27B58B}"/>
              </a:ext>
            </a:extLst>
          </p:cNvPr>
          <p:cNvSpPr txBox="1"/>
          <p:nvPr/>
        </p:nvSpPr>
        <p:spPr>
          <a:xfrm>
            <a:off x="3227407" y="1100165"/>
            <a:ext cx="3773894" cy="261610"/>
          </a:xfrm>
          <a:prstGeom prst="rect">
            <a:avLst/>
          </a:prstGeom>
          <a:noFill/>
        </p:spPr>
        <p:txBody>
          <a:bodyPr wrap="square" rtlCol="0">
            <a:spAutoFit/>
          </a:bodyPr>
          <a:lstStyle/>
          <a:p>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 配線は、さきほどのままで </a:t>
            </a:r>
            <a:r>
              <a:rPr lang="en-US" altLang="ja-JP" sz="1100" dirty="0">
                <a:latin typeface="メイリオ" panose="020B0604030504040204" pitchFamily="50" charset="-128"/>
                <a:ea typeface="メイリオ" panose="020B0604030504040204" pitchFamily="50" charset="-128"/>
              </a:rPr>
              <a:t>OK </a:t>
            </a:r>
            <a:r>
              <a:rPr lang="ja-JP" altLang="en-US" sz="1100" dirty="0">
                <a:latin typeface="メイリオ" panose="020B0604030504040204" pitchFamily="50" charset="-128"/>
                <a:ea typeface="メイリオ" panose="020B0604030504040204" pitchFamily="50" charset="-128"/>
              </a:rPr>
              <a:t>です。</a:t>
            </a:r>
            <a:endParaRPr lang="ja-JP" altLang="en-US" sz="1200" b="1" dirty="0">
              <a:latin typeface="メイリオ" panose="020B0604030504040204" pitchFamily="50" charset="-128"/>
              <a:ea typeface="メイリオ" panose="020B0604030504040204" pitchFamily="50" charset="-128"/>
            </a:endParaRP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9" name="正方形/長方形 8">
            <a:extLst>
              <a:ext uri="{FF2B5EF4-FFF2-40B4-BE49-F238E27FC236}">
                <a16:creationId xmlns:a16="http://schemas.microsoft.com/office/drawing/2014/main" id="{11CAB680-2BA0-4656-A15A-0C6719057CC5}"/>
              </a:ext>
            </a:extLst>
          </p:cNvPr>
          <p:cNvSpPr/>
          <p:nvPr/>
        </p:nvSpPr>
        <p:spPr>
          <a:xfrm>
            <a:off x="332507" y="1582694"/>
            <a:ext cx="8292877"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ブックマークバーから、以下を選んでアクセスしてください。</a:t>
            </a:r>
          </a:p>
        </p:txBody>
      </p:sp>
      <p:sp>
        <p:nvSpPr>
          <p:cNvPr id="16" name="正方形/長方形 15">
            <a:extLst>
              <a:ext uri="{FF2B5EF4-FFF2-40B4-BE49-F238E27FC236}">
                <a16:creationId xmlns:a16="http://schemas.microsoft.com/office/drawing/2014/main" id="{A66B77DC-05E8-48FF-B44F-E33B26E8981B}"/>
              </a:ext>
            </a:extLst>
          </p:cNvPr>
          <p:cNvSpPr/>
          <p:nvPr/>
        </p:nvSpPr>
        <p:spPr>
          <a:xfrm>
            <a:off x="400746" y="1921722"/>
            <a:ext cx="6107373" cy="36933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altLang="ja-JP" dirty="0">
                <a:solidFill>
                  <a:srgbClr val="3D525C"/>
                </a:solidFill>
                <a:latin typeface="Consolas" panose="020B0609020204030204" pitchFamily="49" charset="0"/>
              </a:rPr>
              <a:t>examples &gt; GPIO-JSBIN &gt; GPIO-Blink - JS Bin</a:t>
            </a:r>
            <a:endParaRPr lang="ja-JP" altLang="en-US" dirty="0"/>
          </a:p>
        </p:txBody>
      </p:sp>
      <p:pic>
        <p:nvPicPr>
          <p:cNvPr id="5122" name="Picture 2" descr="bookmark">
            <a:extLst>
              <a:ext uri="{FF2B5EF4-FFF2-40B4-BE49-F238E27FC236}">
                <a16:creationId xmlns:a16="http://schemas.microsoft.com/office/drawing/2014/main" id="{46B611C1-8BAB-47A0-86A5-9D0131031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22" y="2436878"/>
            <a:ext cx="4464681" cy="1258138"/>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a:extLst>
              <a:ext uri="{FF2B5EF4-FFF2-40B4-BE49-F238E27FC236}">
                <a16:creationId xmlns:a16="http://schemas.microsoft.com/office/drawing/2014/main" id="{ECA5F8EA-F783-4E89-895D-3BCA0FED820A}"/>
              </a:ext>
            </a:extLst>
          </p:cNvPr>
          <p:cNvSpPr/>
          <p:nvPr/>
        </p:nvSpPr>
        <p:spPr>
          <a:xfrm>
            <a:off x="332507" y="4102029"/>
            <a:ext cx="4130311" cy="954107"/>
          </a:xfrm>
          <a:prstGeom prst="rect">
            <a:avLst/>
          </a:prstGeom>
        </p:spPr>
        <p:txBody>
          <a:bodyPr wrap="square">
            <a:spAutoFit/>
          </a:bodyPr>
          <a:lstStyle/>
          <a:p>
            <a:r>
              <a:rPr lang="ja-JP" altLang="en-US" sz="1400" dirty="0">
                <a:solidFill>
                  <a:srgbClr val="353C48"/>
                </a:solidFill>
                <a:latin typeface="メイリオ" panose="020B0604030504040204" pitchFamily="50" charset="-128"/>
                <a:ea typeface="メイリオ" panose="020B0604030504040204" pitchFamily="50" charset="-128"/>
              </a:rPr>
              <a:t>そのまま起動すると右図のような画面になります。</a:t>
            </a:r>
            <a:r>
              <a:rPr lang="en-US" altLang="ja-JP" sz="1400" dirty="0">
                <a:solidFill>
                  <a:srgbClr val="353C48"/>
                </a:solidFill>
                <a:latin typeface="メイリオ" panose="020B0604030504040204" pitchFamily="50" charset="-128"/>
                <a:ea typeface="メイリオ" panose="020B0604030504040204" pitchFamily="50" charset="-128"/>
              </a:rPr>
              <a:t>(</a:t>
            </a:r>
            <a:r>
              <a:rPr lang="ja-JP" altLang="en-US" sz="1400" dirty="0">
                <a:solidFill>
                  <a:srgbClr val="353C48"/>
                </a:solidFill>
                <a:latin typeface="メイリオ" panose="020B0604030504040204" pitchFamily="50" charset="-128"/>
                <a:ea typeface="メイリオ" panose="020B0604030504040204" pitchFamily="50" charset="-128"/>
              </a:rPr>
              <a:t>スクリーンショットはアクセス直後の画面から </a:t>
            </a:r>
            <a:r>
              <a:rPr lang="en-US" altLang="ja-JP" sz="1400" dirty="0">
                <a:solidFill>
                  <a:srgbClr val="353C48"/>
                </a:solidFill>
                <a:latin typeface="メイリオ" panose="020B0604030504040204" pitchFamily="50" charset="-128"/>
                <a:ea typeface="メイリオ" panose="020B0604030504040204" pitchFamily="50" charset="-128"/>
              </a:rPr>
              <a:t>JS Bin </a:t>
            </a:r>
            <a:r>
              <a:rPr lang="ja-JP" altLang="en-US" sz="1400" dirty="0">
                <a:solidFill>
                  <a:srgbClr val="353C48"/>
                </a:solidFill>
                <a:latin typeface="メイリオ" panose="020B0604030504040204" pitchFamily="50" charset="-128"/>
                <a:ea typeface="メイリオ" panose="020B0604030504040204" pitchFamily="50" charset="-128"/>
              </a:rPr>
              <a:t>のタイトルバー部の「</a:t>
            </a:r>
            <a:r>
              <a:rPr lang="en-US" altLang="ja-JP" sz="1400" dirty="0">
                <a:solidFill>
                  <a:srgbClr val="353C48"/>
                </a:solidFill>
                <a:latin typeface="メイリオ" panose="020B0604030504040204" pitchFamily="50" charset="-128"/>
                <a:ea typeface="メイリオ" panose="020B0604030504040204" pitchFamily="50" charset="-128"/>
              </a:rPr>
              <a:t>Output</a:t>
            </a:r>
            <a:r>
              <a:rPr lang="ja-JP" altLang="en-US" sz="1400" dirty="0">
                <a:solidFill>
                  <a:srgbClr val="353C48"/>
                </a:solidFill>
                <a:latin typeface="メイリオ" panose="020B0604030504040204" pitchFamily="50" charset="-128"/>
                <a:ea typeface="メイリオ" panose="020B0604030504040204" pitchFamily="50" charset="-128"/>
              </a:rPr>
              <a:t>」タブ非表示にしています</a:t>
            </a:r>
            <a:r>
              <a:rPr lang="en-US" altLang="ja-JP" sz="1400" dirty="0">
                <a:solidFill>
                  <a:srgbClr val="353C48"/>
                </a:solidFill>
                <a:latin typeface="メイリオ" panose="020B0604030504040204" pitchFamily="50" charset="-128"/>
                <a:ea typeface="メイリオ" panose="020B0604030504040204" pitchFamily="50" charset="-128"/>
              </a:rPr>
              <a:t>)</a:t>
            </a:r>
            <a:endParaRPr lang="ja-JP" altLang="en-US" sz="1400" dirty="0">
              <a:latin typeface="メイリオ" panose="020B0604030504040204" pitchFamily="50" charset="-128"/>
              <a:ea typeface="メイリオ" panose="020B0604030504040204" pitchFamily="50" charset="-128"/>
            </a:endParaRPr>
          </a:p>
        </p:txBody>
      </p:sp>
      <p:pic>
        <p:nvPicPr>
          <p:cNvPr id="5124" name="Picture 4" descr="JS BinでのLチカexample画面">
            <a:extLst>
              <a:ext uri="{FF2B5EF4-FFF2-40B4-BE49-F238E27FC236}">
                <a16:creationId xmlns:a16="http://schemas.microsoft.com/office/drawing/2014/main" id="{5C0B7E36-9211-49AF-9BA1-0F7C609FF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73068"/>
            <a:ext cx="4134534" cy="2325676"/>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9D391123-25AA-4A44-B339-E64E43AD9AB7}"/>
              </a:ext>
            </a:extLst>
          </p:cNvPr>
          <p:cNvSpPr/>
          <p:nvPr/>
        </p:nvSpPr>
        <p:spPr>
          <a:xfrm>
            <a:off x="400746" y="6090967"/>
            <a:ext cx="3416320" cy="307777"/>
          </a:xfrm>
          <a:prstGeom prst="rect">
            <a:avLst/>
          </a:prstGeom>
        </p:spPr>
        <p:txBody>
          <a:bodyPr wrap="none">
            <a:spAutoFit/>
          </a:bodyPr>
          <a:lstStyle/>
          <a:p>
            <a:r>
              <a:rPr lang="ja-JP" altLang="en-US" sz="1400" dirty="0">
                <a:solidFill>
                  <a:srgbClr val="353C48"/>
                </a:solidFill>
                <a:latin typeface="メイリオ" panose="020B0604030504040204" pitchFamily="50" charset="-128"/>
                <a:ea typeface="メイリオ" panose="020B0604030504040204" pitchFamily="50" charset="-128"/>
              </a:rPr>
              <a:t>それでは、コードを眺めてみましょう。</a:t>
            </a:r>
            <a:endParaRPr lang="ja-JP" altLang="en-US"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8DDCA09-C5C6-4EF7-9DD5-498EC2757F1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14</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479379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94CCFA2-3EB3-4F26-9A1C-C66F21636C99}"/>
              </a:ext>
            </a:extLst>
          </p:cNvPr>
          <p:cNvPicPr>
            <a:picLocks noChangeAspect="1"/>
          </p:cNvPicPr>
          <p:nvPr/>
        </p:nvPicPr>
        <p:blipFill rotWithShape="1">
          <a:blip r:embed="rId2"/>
          <a:srcRect b="20388"/>
          <a:stretch/>
        </p:blipFill>
        <p:spPr>
          <a:xfrm>
            <a:off x="589611" y="2742562"/>
            <a:ext cx="7964778" cy="3963037"/>
          </a:xfrm>
          <a:prstGeom prst="rect">
            <a:avLst/>
          </a:prstGeom>
        </p:spPr>
      </p:pic>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hlinkClick r:id="rId3"/>
              </a:rPr>
              <a:t>JS Bin </a:t>
            </a:r>
            <a:r>
              <a:rPr lang="ja-JP" altLang="en-US" u="sng" dirty="0">
                <a:latin typeface="メイリオ" panose="020B0604030504040204" pitchFamily="50" charset="-128"/>
                <a:ea typeface="メイリオ" panose="020B0604030504040204" pitchFamily="50" charset="-128"/>
              </a:rPr>
              <a:t>の 画面構成</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3" name="正方形/長方形 12">
            <a:extLst>
              <a:ext uri="{FF2B5EF4-FFF2-40B4-BE49-F238E27FC236}">
                <a16:creationId xmlns:a16="http://schemas.microsoft.com/office/drawing/2014/main" id="{9D391123-25AA-4A44-B339-E64E43AD9AB7}"/>
              </a:ext>
            </a:extLst>
          </p:cNvPr>
          <p:cNvSpPr/>
          <p:nvPr/>
        </p:nvSpPr>
        <p:spPr>
          <a:xfrm>
            <a:off x="347730" y="1543105"/>
            <a:ext cx="8264007" cy="523220"/>
          </a:xfrm>
          <a:prstGeom prst="rect">
            <a:avLst/>
          </a:prstGeom>
        </p:spPr>
        <p:txBody>
          <a:bodyPr wrap="square">
            <a:spAutoFit/>
          </a:bodyPr>
          <a:lstStyle/>
          <a:p>
            <a:r>
              <a:rPr lang="en-US" altLang="ja-JP" sz="1400" dirty="0">
                <a:solidFill>
                  <a:srgbClr val="353C48"/>
                </a:solidFill>
                <a:latin typeface="メイリオ" panose="020B0604030504040204" pitchFamily="50" charset="-128"/>
                <a:ea typeface="メイリオ" panose="020B0604030504040204" pitchFamily="50" charset="-128"/>
              </a:rPr>
              <a:t>JS</a:t>
            </a:r>
            <a:r>
              <a:rPr lang="ja-JP" altLang="en-US" sz="1400" dirty="0">
                <a:solidFill>
                  <a:srgbClr val="353C48"/>
                </a:solidFill>
                <a:latin typeface="メイリオ" panose="020B0604030504040204" pitchFamily="50" charset="-128"/>
                <a:ea typeface="メイリオ" panose="020B0604030504040204" pitchFamily="50" charset="-128"/>
              </a:rPr>
              <a:t> </a:t>
            </a:r>
            <a:r>
              <a:rPr lang="en-US" altLang="ja-JP" sz="1400" dirty="0">
                <a:solidFill>
                  <a:srgbClr val="353C48"/>
                </a:solidFill>
                <a:latin typeface="メイリオ" panose="020B0604030504040204" pitchFamily="50" charset="-128"/>
                <a:ea typeface="メイリオ" panose="020B0604030504040204" pitchFamily="50" charset="-128"/>
              </a:rPr>
              <a:t>Bin</a:t>
            </a:r>
            <a:r>
              <a:rPr lang="ja-JP" altLang="en-US" sz="1400" dirty="0">
                <a:solidFill>
                  <a:srgbClr val="353C48"/>
                </a:solidFill>
                <a:latin typeface="メイリオ" panose="020B0604030504040204" pitchFamily="50" charset="-128"/>
                <a:ea typeface="メイリオ" panose="020B0604030504040204" pitchFamily="50" charset="-128"/>
              </a:rPr>
              <a:t>とは、ブラウザ上で</a:t>
            </a:r>
            <a:r>
              <a:rPr lang="en-US" altLang="ja-JP" sz="1400" dirty="0">
                <a:solidFill>
                  <a:srgbClr val="353C48"/>
                </a:solidFill>
                <a:latin typeface="メイリオ" panose="020B0604030504040204" pitchFamily="50" charset="-128"/>
                <a:ea typeface="メイリオ" panose="020B0604030504040204" pitchFamily="50" charset="-128"/>
              </a:rPr>
              <a:t>JavaScript</a:t>
            </a:r>
            <a:r>
              <a:rPr lang="ja-JP" altLang="en-US" sz="1400" dirty="0">
                <a:solidFill>
                  <a:srgbClr val="353C48"/>
                </a:solidFill>
                <a:latin typeface="メイリオ" panose="020B0604030504040204" pitchFamily="50" charset="-128"/>
                <a:ea typeface="メイリオ" panose="020B0604030504040204" pitchFamily="50" charset="-128"/>
              </a:rPr>
              <a:t>を動作させる事が出来るサービスです。いくつかのフレームワークにも対応しています。その他、類似のサービスが複数（</a:t>
            </a:r>
            <a:r>
              <a:rPr lang="en-US" altLang="ja-JP" sz="1400" dirty="0" err="1">
                <a:solidFill>
                  <a:srgbClr val="353C48"/>
                </a:solidFill>
                <a:latin typeface="メイリオ" panose="020B0604030504040204" pitchFamily="50" charset="-128"/>
                <a:ea typeface="メイリオ" panose="020B0604030504040204" pitchFamily="50" charset="-128"/>
              </a:rPr>
              <a:t>JSFiddle</a:t>
            </a:r>
            <a:r>
              <a:rPr lang="ja-JP" altLang="en-US" sz="1400" dirty="0">
                <a:solidFill>
                  <a:srgbClr val="353C48"/>
                </a:solidFill>
                <a:latin typeface="メイリオ" panose="020B0604030504040204" pitchFamily="50" charset="-128"/>
                <a:ea typeface="メイリオ" panose="020B0604030504040204" pitchFamily="50" charset="-128"/>
              </a:rPr>
              <a:t>など）あります。</a:t>
            </a:r>
            <a:endParaRPr lang="ja-JP" altLang="en-US" sz="14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8F2BE344-ADA6-46D3-BB36-E0FA997C6869}"/>
              </a:ext>
            </a:extLst>
          </p:cNvPr>
          <p:cNvSpPr/>
          <p:nvPr/>
        </p:nvSpPr>
        <p:spPr>
          <a:xfrm>
            <a:off x="3440894" y="3151595"/>
            <a:ext cx="2289510" cy="32787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CA2874C-F360-404E-B732-C5EAB91A0985}"/>
              </a:ext>
            </a:extLst>
          </p:cNvPr>
          <p:cNvSpPr/>
          <p:nvPr/>
        </p:nvSpPr>
        <p:spPr>
          <a:xfrm>
            <a:off x="1183236" y="3220870"/>
            <a:ext cx="464588" cy="22394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419CF88-FBF1-45AF-AABB-BCDBEF8B73EF}"/>
              </a:ext>
            </a:extLst>
          </p:cNvPr>
          <p:cNvSpPr/>
          <p:nvPr/>
        </p:nvSpPr>
        <p:spPr>
          <a:xfrm>
            <a:off x="4479733" y="2352415"/>
            <a:ext cx="2673542" cy="430887"/>
          </a:xfrm>
          <a:prstGeom prst="rect">
            <a:avLst/>
          </a:prstGeom>
          <a:solidFill>
            <a:schemeClr val="bg1"/>
          </a:solidFill>
          <a:ln>
            <a:solidFill>
              <a:schemeClr val="accent2">
                <a:lumMod val="75000"/>
              </a:schemeClr>
            </a:solidFill>
          </a:ln>
        </p:spPr>
        <p:txBody>
          <a:bodyPr wrap="square">
            <a:spAutoFit/>
          </a:bodyPr>
          <a:lstStyle/>
          <a:p>
            <a:r>
              <a:rPr lang="ja-JP" altLang="en-US" sz="1100" dirty="0">
                <a:solidFill>
                  <a:srgbClr val="002060"/>
                </a:solidFill>
                <a:latin typeface="メイリオ" panose="020B0604030504040204" pitchFamily="50" charset="-128"/>
                <a:ea typeface="メイリオ" panose="020B0604030504040204" pitchFamily="50" charset="-128"/>
              </a:rPr>
              <a:t>＜画面切り替えボタン＞</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ja-JP" altLang="en-US" sz="1100" dirty="0">
                <a:solidFill>
                  <a:srgbClr val="002060"/>
                </a:solidFill>
                <a:latin typeface="メイリオ" panose="020B0604030504040204" pitchFamily="50" charset="-128"/>
                <a:ea typeface="メイリオ" panose="020B0604030504040204" pitchFamily="50" charset="-128"/>
              </a:rPr>
              <a:t>対応した機能のフレームを表示します。</a:t>
            </a:r>
            <a:endParaRPr lang="en-US" altLang="ja-JP" sz="1100" dirty="0">
              <a:solidFill>
                <a:srgbClr val="002060"/>
              </a:solidFill>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B1E10145-A011-442C-93FF-66B889CA9570}"/>
              </a:ext>
            </a:extLst>
          </p:cNvPr>
          <p:cNvSpPr/>
          <p:nvPr/>
        </p:nvSpPr>
        <p:spPr>
          <a:xfrm>
            <a:off x="347731" y="2352415"/>
            <a:ext cx="3309870" cy="600164"/>
          </a:xfrm>
          <a:prstGeom prst="rect">
            <a:avLst/>
          </a:prstGeom>
          <a:solidFill>
            <a:schemeClr val="bg1"/>
          </a:solidFill>
          <a:ln>
            <a:solidFill>
              <a:schemeClr val="accent2">
                <a:lumMod val="75000"/>
              </a:schemeClr>
            </a:solidFill>
          </a:ln>
        </p:spPr>
        <p:txBody>
          <a:bodyPr wrap="square">
            <a:spAutoFit/>
          </a:bodyPr>
          <a:lstStyle/>
          <a:p>
            <a:r>
              <a:rPr lang="ja-JP" altLang="en-US" sz="1100" dirty="0">
                <a:solidFill>
                  <a:srgbClr val="002060"/>
                </a:solidFill>
                <a:latin typeface="メイリオ" panose="020B0604030504040204" pitchFamily="50" charset="-128"/>
                <a:ea typeface="メイリオ" panose="020B0604030504040204" pitchFamily="50" charset="-128"/>
              </a:rPr>
              <a:t>＜ライブラリ読み込みボタン＞</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en-US" altLang="ja-JP" sz="1100" dirty="0" err="1">
                <a:solidFill>
                  <a:srgbClr val="002060"/>
                </a:solidFill>
                <a:latin typeface="メイリオ" panose="020B0604030504040204" pitchFamily="50" charset="-128"/>
                <a:ea typeface="メイリオ" panose="020B0604030504040204" pitchFamily="50" charset="-128"/>
              </a:rPr>
              <a:t>JS.Bin</a:t>
            </a:r>
            <a:r>
              <a:rPr lang="ja-JP" altLang="en-US" sz="1100" dirty="0">
                <a:solidFill>
                  <a:srgbClr val="002060"/>
                </a:solidFill>
                <a:latin typeface="メイリオ" panose="020B0604030504040204" pitchFamily="50" charset="-128"/>
                <a:ea typeface="メイリオ" panose="020B0604030504040204" pitchFamily="50" charset="-128"/>
              </a:rPr>
              <a:t>で用意されたライブラリを読み込みます。</a:t>
            </a:r>
            <a:r>
              <a:rPr lang="en-US" altLang="ja-JP" sz="1100" dirty="0">
                <a:solidFill>
                  <a:srgbClr val="002060"/>
                </a:solidFill>
                <a:latin typeface="メイリオ" panose="020B0604030504040204" pitchFamily="50" charset="-128"/>
                <a:ea typeface="メイリオ" panose="020B0604030504040204" pitchFamily="50" charset="-128"/>
              </a:rPr>
              <a:t>※</a:t>
            </a:r>
            <a:r>
              <a:rPr lang="ja-JP" altLang="en-US" sz="1100" dirty="0">
                <a:solidFill>
                  <a:srgbClr val="002060"/>
                </a:solidFill>
                <a:latin typeface="メイリオ" panose="020B0604030504040204" pitchFamily="50" charset="-128"/>
                <a:ea typeface="メイリオ" panose="020B0604030504040204" pitchFamily="50" charset="-128"/>
              </a:rPr>
              <a:t>本チュートリアルでは使わない</a:t>
            </a:r>
            <a:endParaRPr lang="en-US" altLang="ja-JP" sz="1100" dirty="0">
              <a:solidFill>
                <a:srgbClr val="002060"/>
              </a:solidFill>
              <a:latin typeface="メイリオ" panose="020B0604030504040204" pitchFamily="50" charset="-128"/>
              <a:ea typeface="メイリオ" panose="020B0604030504040204" pitchFamily="50" charset="-128"/>
            </a:endParaRPr>
          </a:p>
        </p:txBody>
      </p:sp>
      <p:cxnSp>
        <p:nvCxnSpPr>
          <p:cNvPr id="8" name="直線矢印コネクタ 7">
            <a:extLst>
              <a:ext uri="{FF2B5EF4-FFF2-40B4-BE49-F238E27FC236}">
                <a16:creationId xmlns:a16="http://schemas.microsoft.com/office/drawing/2014/main" id="{3148D8D5-30C7-4CF2-9C2D-731CA696D422}"/>
              </a:ext>
            </a:extLst>
          </p:cNvPr>
          <p:cNvCxnSpPr>
            <a:cxnSpLocks/>
          </p:cNvCxnSpPr>
          <p:nvPr/>
        </p:nvCxnSpPr>
        <p:spPr>
          <a:xfrm>
            <a:off x="4695825" y="2714027"/>
            <a:ext cx="0" cy="4375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8482E55-0B6A-4AB7-9BB9-AB97E69E77D0}"/>
              </a:ext>
            </a:extLst>
          </p:cNvPr>
          <p:cNvCxnSpPr>
            <a:cxnSpLocks/>
          </p:cNvCxnSpPr>
          <p:nvPr/>
        </p:nvCxnSpPr>
        <p:spPr>
          <a:xfrm>
            <a:off x="1536985" y="2840269"/>
            <a:ext cx="0" cy="311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C42D07FB-D06B-41F1-A2BF-6E168E87A28E}"/>
              </a:ext>
            </a:extLst>
          </p:cNvPr>
          <p:cNvSpPr/>
          <p:nvPr/>
        </p:nvSpPr>
        <p:spPr>
          <a:xfrm>
            <a:off x="1847849" y="5694143"/>
            <a:ext cx="5448302" cy="769441"/>
          </a:xfrm>
          <a:prstGeom prst="rect">
            <a:avLst/>
          </a:prstGeom>
          <a:solidFill>
            <a:schemeClr val="bg1"/>
          </a:solidFill>
          <a:ln>
            <a:solidFill>
              <a:schemeClr val="accent2">
                <a:lumMod val="75000"/>
              </a:schemeClr>
            </a:solidFill>
          </a:ln>
        </p:spPr>
        <p:txBody>
          <a:bodyPr wrap="square">
            <a:spAutoFit/>
          </a:bodyPr>
          <a:lstStyle/>
          <a:p>
            <a:r>
              <a:rPr lang="ja-JP" altLang="en-US" sz="1100" dirty="0">
                <a:solidFill>
                  <a:srgbClr val="002060"/>
                </a:solidFill>
                <a:latin typeface="メイリオ" panose="020B0604030504040204" pitchFamily="50" charset="-128"/>
                <a:ea typeface="メイリオ" panose="020B0604030504040204" pitchFamily="50" charset="-128"/>
              </a:rPr>
              <a:t>＜コードを記述するフレーム＞（</a:t>
            </a:r>
            <a:r>
              <a:rPr lang="en-US" altLang="ja-JP" sz="1100" dirty="0">
                <a:solidFill>
                  <a:srgbClr val="002060"/>
                </a:solidFill>
                <a:latin typeface="メイリオ" panose="020B0604030504040204" pitchFamily="50" charset="-128"/>
                <a:ea typeface="メイリオ" panose="020B0604030504040204" pitchFamily="50" charset="-128"/>
              </a:rPr>
              <a:t>HTML</a:t>
            </a:r>
            <a:r>
              <a:rPr lang="ja-JP" altLang="en-US" sz="1100" dirty="0">
                <a:solidFill>
                  <a:srgbClr val="002060"/>
                </a:solidFill>
                <a:latin typeface="メイリオ" panose="020B0604030504040204" pitchFamily="50" charset="-128"/>
                <a:ea typeface="メイリオ" panose="020B0604030504040204" pitchFamily="50" charset="-128"/>
              </a:rPr>
              <a:t>ペイン、</a:t>
            </a:r>
            <a:r>
              <a:rPr lang="en-US" altLang="ja-JP" sz="1100" dirty="0">
                <a:solidFill>
                  <a:srgbClr val="002060"/>
                </a:solidFill>
                <a:latin typeface="メイリオ" panose="020B0604030504040204" pitchFamily="50" charset="-128"/>
                <a:ea typeface="メイリオ" panose="020B0604030504040204" pitchFamily="50" charset="-128"/>
              </a:rPr>
              <a:t>CSS</a:t>
            </a:r>
            <a:r>
              <a:rPr lang="ja-JP" altLang="en-US" sz="1100" dirty="0">
                <a:solidFill>
                  <a:srgbClr val="002060"/>
                </a:solidFill>
                <a:latin typeface="メイリオ" panose="020B0604030504040204" pitchFamily="50" charset="-128"/>
                <a:ea typeface="メイリオ" panose="020B0604030504040204" pitchFamily="50" charset="-128"/>
              </a:rPr>
              <a:t>ペイン、</a:t>
            </a:r>
            <a:r>
              <a:rPr lang="en-US" altLang="ja-JP" sz="1100" dirty="0">
                <a:solidFill>
                  <a:srgbClr val="002060"/>
                </a:solidFill>
                <a:latin typeface="メイリオ" panose="020B0604030504040204" pitchFamily="50" charset="-128"/>
                <a:ea typeface="メイリオ" panose="020B0604030504040204" pitchFamily="50" charset="-128"/>
              </a:rPr>
              <a:t>JavaScript</a:t>
            </a:r>
            <a:r>
              <a:rPr lang="ja-JP" altLang="en-US" sz="1100" dirty="0">
                <a:solidFill>
                  <a:srgbClr val="002060"/>
                </a:solidFill>
                <a:latin typeface="メイリオ" panose="020B0604030504040204" pitchFamily="50" charset="-128"/>
                <a:ea typeface="メイリオ" panose="020B0604030504040204" pitchFamily="50" charset="-128"/>
              </a:rPr>
              <a:t>ペイン）</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ja-JP" altLang="en-US" sz="1100" dirty="0">
                <a:solidFill>
                  <a:srgbClr val="002060"/>
                </a:solidFill>
                <a:latin typeface="メイリオ" panose="020B0604030504040204" pitchFamily="50" charset="-128"/>
                <a:ea typeface="メイリオ" panose="020B0604030504040204" pitchFamily="50" charset="-128"/>
              </a:rPr>
              <a:t>　フレーム内に対応した言語でコーディングをします。</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ja-JP" altLang="en-US" sz="1100" dirty="0">
                <a:solidFill>
                  <a:srgbClr val="002060"/>
                </a:solidFill>
                <a:latin typeface="メイリオ" panose="020B0604030504040204" pitchFamily="50" charset="-128"/>
                <a:ea typeface="メイリオ" panose="020B0604030504040204" pitchFamily="50" charset="-128"/>
              </a:rPr>
              <a:t>＜実行結果を確認するフレーム＞（</a:t>
            </a:r>
            <a:r>
              <a:rPr lang="en-US" altLang="ja-JP" sz="1100" dirty="0">
                <a:solidFill>
                  <a:srgbClr val="002060"/>
                </a:solidFill>
                <a:latin typeface="メイリオ" panose="020B0604030504040204" pitchFamily="50" charset="-128"/>
                <a:ea typeface="メイリオ" panose="020B0604030504040204" pitchFamily="50" charset="-128"/>
              </a:rPr>
              <a:t>Console</a:t>
            </a:r>
            <a:r>
              <a:rPr lang="ja-JP" altLang="en-US" sz="1100" dirty="0">
                <a:solidFill>
                  <a:srgbClr val="002060"/>
                </a:solidFill>
                <a:latin typeface="メイリオ" panose="020B0604030504040204" pitchFamily="50" charset="-128"/>
                <a:ea typeface="メイリオ" panose="020B0604030504040204" pitchFamily="50" charset="-128"/>
              </a:rPr>
              <a:t>、</a:t>
            </a:r>
            <a:r>
              <a:rPr lang="en-US" altLang="ja-JP" sz="1100" dirty="0">
                <a:solidFill>
                  <a:srgbClr val="002060"/>
                </a:solidFill>
                <a:latin typeface="メイリオ" panose="020B0604030504040204" pitchFamily="50" charset="-128"/>
                <a:ea typeface="メイリオ" panose="020B0604030504040204" pitchFamily="50" charset="-128"/>
              </a:rPr>
              <a:t>Output</a:t>
            </a:r>
            <a:r>
              <a:rPr lang="ja-JP" altLang="en-US" sz="1100" dirty="0">
                <a:solidFill>
                  <a:srgbClr val="002060"/>
                </a:solidFill>
                <a:latin typeface="メイリオ" panose="020B0604030504040204" pitchFamily="50" charset="-128"/>
                <a:ea typeface="メイリオ" panose="020B0604030504040204" pitchFamily="50" charset="-128"/>
              </a:rPr>
              <a:t>）</a:t>
            </a:r>
            <a:endParaRPr lang="en-US" altLang="ja-JP" sz="1100" dirty="0">
              <a:solidFill>
                <a:srgbClr val="002060"/>
              </a:solidFill>
              <a:latin typeface="メイリオ" panose="020B0604030504040204" pitchFamily="50" charset="-128"/>
              <a:ea typeface="メイリオ" panose="020B0604030504040204" pitchFamily="50" charset="-128"/>
            </a:endParaRPr>
          </a:p>
          <a:p>
            <a:r>
              <a:rPr lang="ja-JP" altLang="en-US" sz="1100" dirty="0">
                <a:solidFill>
                  <a:srgbClr val="002060"/>
                </a:solidFill>
                <a:latin typeface="メイリオ" panose="020B0604030504040204" pitchFamily="50" charset="-128"/>
                <a:ea typeface="メイリオ" panose="020B0604030504040204" pitchFamily="50" charset="-128"/>
              </a:rPr>
              <a:t>　実行結果を見るフレームを表示します。</a:t>
            </a:r>
            <a:endParaRPr lang="en-US" altLang="ja-JP" sz="1100" dirty="0">
              <a:solidFill>
                <a:srgbClr val="002060"/>
              </a:solidFill>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85756636-C1FF-493A-B401-4B9DCF174ACE}"/>
              </a:ext>
            </a:extLst>
          </p:cNvPr>
          <p:cNvCxnSpPr>
            <a:cxnSpLocks/>
          </p:cNvCxnSpPr>
          <p:nvPr/>
        </p:nvCxnSpPr>
        <p:spPr>
          <a:xfrm flipV="1">
            <a:off x="5581650" y="5344762"/>
            <a:ext cx="0" cy="3493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8145643-06E6-4F50-9FDA-7663DDA3CC13}"/>
              </a:ext>
            </a:extLst>
          </p:cNvPr>
          <p:cNvCxnSpPr>
            <a:cxnSpLocks/>
          </p:cNvCxnSpPr>
          <p:nvPr/>
        </p:nvCxnSpPr>
        <p:spPr>
          <a:xfrm flipV="1">
            <a:off x="3330055" y="5344762"/>
            <a:ext cx="0" cy="3493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3C1DCD9F-9324-4F23-8D16-D355E6A38B63}"/>
              </a:ext>
            </a:extLst>
          </p:cNvPr>
          <p:cNvSpPr/>
          <p:nvPr/>
        </p:nvSpPr>
        <p:spPr>
          <a:xfrm>
            <a:off x="2241781" y="3631879"/>
            <a:ext cx="2237952" cy="215444"/>
          </a:xfrm>
          <a:prstGeom prst="rect">
            <a:avLst/>
          </a:prstGeom>
          <a:solidFill>
            <a:schemeClr val="bg1"/>
          </a:solidFill>
        </p:spPr>
        <p:txBody>
          <a:bodyPr wrap="square">
            <a:spAutoFit/>
          </a:bodyPr>
          <a:lstStyle/>
          <a:p>
            <a:r>
              <a:rPr lang="en-US" altLang="ja-JP" sz="800" u="sng" dirty="0">
                <a:solidFill>
                  <a:srgbClr val="002060"/>
                </a:solidFill>
                <a:latin typeface="メイリオ" panose="020B0604030504040204" pitchFamily="50" charset="-128"/>
                <a:ea typeface="メイリオ" panose="020B0604030504040204" pitchFamily="50" charset="-128"/>
              </a:rPr>
              <a:t>※</a:t>
            </a:r>
            <a:r>
              <a:rPr lang="ja-JP" altLang="en-US" sz="800" u="sng" dirty="0">
                <a:solidFill>
                  <a:srgbClr val="002060"/>
                </a:solidFill>
                <a:latin typeface="メイリオ" panose="020B0604030504040204" pitchFamily="50" charset="-128"/>
                <a:ea typeface="メイリオ" panose="020B0604030504040204" pitchFamily="50" charset="-128"/>
              </a:rPr>
              <a:t>ボタンが押されたフレームが表示される。</a:t>
            </a:r>
            <a:endParaRPr lang="en-US" altLang="ja-JP" sz="800" u="sng" dirty="0">
              <a:solidFill>
                <a:srgbClr val="002060"/>
              </a:solidFill>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C4C6C06-5761-4766-8041-3932213CBC8D}"/>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15</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3107676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b="1" u="sng" dirty="0">
                <a:solidFill>
                  <a:schemeClr val="accent6"/>
                </a:solidFill>
                <a:latin typeface="メイリオ" panose="020B0604030504040204" pitchFamily="50" charset="-128"/>
                <a:ea typeface="メイリオ" panose="020B0604030504040204" pitchFamily="50" charset="-128"/>
              </a:rPr>
              <a:t>HTML</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Rectangle 1">
            <a:extLst>
              <a:ext uri="{FF2B5EF4-FFF2-40B4-BE49-F238E27FC236}">
                <a16:creationId xmlns:a16="http://schemas.microsoft.com/office/drawing/2014/main" id="{27876A21-1A4E-40B3-9AF6-50AF232F849A}"/>
              </a:ext>
            </a:extLst>
          </p:cNvPr>
          <p:cNvSpPr>
            <a:spLocks noChangeArrowheads="1"/>
          </p:cNvSpPr>
          <p:nvPr/>
        </p:nvSpPr>
        <p:spPr bwMode="auto">
          <a:xfrm>
            <a:off x="450376" y="1794723"/>
            <a:ext cx="8243248" cy="2585323"/>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999999"/>
                </a:solidFill>
                <a:effectLst/>
                <a:latin typeface="Consolas" panose="020B0609020204030204" pitchFamily="49" charset="0"/>
              </a:rPr>
              <a:t>&lt;!DOCTYPE html&gt;</a:t>
            </a:r>
            <a:r>
              <a:rPr kumimoji="0" lang="ja-JP" altLang="ja-JP" sz="1400" b="0" i="0" u="none" strike="noStrike" cap="none" normalizeH="0" baseline="0" dirty="0">
                <a:ln>
                  <a:noFill/>
                </a:ln>
                <a:solidFill>
                  <a:srgbClr val="3D525C"/>
                </a:solidFill>
                <a:effectLst/>
                <a:latin typeface="Consolas" panose="020B0609020204030204" pitchFamily="49" charset="0"/>
              </a:rPr>
              <a:t> </a:t>
            </a:r>
            <a:endParaRPr kumimoji="0" lang="en-US" altLang="ja-JP" sz="1400" b="0" i="0" u="none" strike="noStrike" cap="none" normalizeH="0" baseline="0" dirty="0">
              <a:ln>
                <a:noFill/>
              </a:ln>
              <a:solidFill>
                <a:srgbClr val="3D525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000080"/>
                </a:solidFill>
                <a:effectLst/>
                <a:latin typeface="Consolas" panose="020B0609020204030204" pitchFamily="49" charset="0"/>
              </a:rPr>
              <a:t>&lt;html&gt;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&lt;head&gt;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lang="ja-JP" altLang="en-US" sz="1400" dirty="0">
                <a:solidFill>
                  <a:srgbClr val="3D525C"/>
                </a:solidFill>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&lt;meta</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8080"/>
                </a:solidFill>
                <a:effectLst/>
                <a:latin typeface="Consolas" panose="020B0609020204030204" pitchFamily="49" charset="0"/>
              </a:rPr>
              <a:t>charset=</a:t>
            </a:r>
            <a:r>
              <a:rPr kumimoji="0" lang="ja-JP" altLang="ja-JP" sz="1400" b="0" i="0" u="none" strike="noStrike" cap="none" normalizeH="0" baseline="0" dirty="0">
                <a:ln>
                  <a:noFill/>
                </a:ln>
                <a:solidFill>
                  <a:srgbClr val="DD1144"/>
                </a:solidFill>
                <a:effectLst/>
                <a:latin typeface="Consolas" panose="020B0609020204030204" pitchFamily="49" charset="0"/>
              </a:rPr>
              <a:t>"utf-8"</a:t>
            </a:r>
            <a:r>
              <a:rPr kumimoji="0" lang="ja-JP" altLang="ja-JP" sz="1400" b="0" i="0" u="none" strike="noStrike" cap="none" normalizeH="0" baseline="0" dirty="0">
                <a:ln>
                  <a:noFill/>
                </a:ln>
                <a:solidFill>
                  <a:srgbClr val="000080"/>
                </a:solidFill>
                <a:effectLst/>
                <a:latin typeface="Consolas" panose="020B0609020204030204" pitchFamily="49" charset="0"/>
              </a:rPr>
              <a:t>&gt;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400" dirty="0">
                <a:solidFill>
                  <a:srgbClr val="000080"/>
                </a:solidFill>
                <a:latin typeface="Consolas" panose="020B0609020204030204" pitchFamily="49" charset="0"/>
              </a:rPr>
              <a:t> </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&lt;meta</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8080"/>
                </a:solidFill>
                <a:effectLst/>
                <a:latin typeface="Consolas" panose="020B0609020204030204" pitchFamily="49" charset="0"/>
              </a:rPr>
              <a:t>content=</a:t>
            </a:r>
            <a:r>
              <a:rPr kumimoji="0" lang="ja-JP" altLang="ja-JP" sz="1400" b="0" i="0" u="none" strike="noStrike" cap="none" normalizeH="0" baseline="0" dirty="0">
                <a:ln>
                  <a:noFill/>
                </a:ln>
                <a:solidFill>
                  <a:srgbClr val="DD1144"/>
                </a:solidFill>
                <a:effectLst/>
                <a:latin typeface="Consolas" panose="020B0609020204030204" pitchFamily="49" charset="0"/>
              </a:rPr>
              <a:t>"width=device-width"</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8080"/>
                </a:solidFill>
                <a:effectLst/>
                <a:latin typeface="Consolas" panose="020B0609020204030204" pitchFamily="49" charset="0"/>
              </a:rPr>
              <a:t>name=</a:t>
            </a:r>
            <a:r>
              <a:rPr kumimoji="0" lang="ja-JP" altLang="ja-JP" sz="1400" b="0" i="0" u="none" strike="noStrike" cap="none" normalizeH="0" baseline="0" dirty="0">
                <a:ln>
                  <a:noFill/>
                </a:ln>
                <a:solidFill>
                  <a:srgbClr val="DD1144"/>
                </a:solidFill>
                <a:effectLst/>
                <a:latin typeface="Consolas" panose="020B0609020204030204" pitchFamily="49" charset="0"/>
              </a:rPr>
              <a:t>"viewport"</a:t>
            </a:r>
            <a:r>
              <a:rPr kumimoji="0" lang="ja-JP" altLang="ja-JP" sz="1400" b="0" i="0" u="none" strike="noStrike" cap="none" normalizeH="0" baseline="0" dirty="0">
                <a:ln>
                  <a:noFill/>
                </a:ln>
                <a:solidFill>
                  <a:srgbClr val="000080"/>
                </a:solidFill>
                <a:effectLst/>
                <a:latin typeface="Consolas" panose="020B0609020204030204" pitchFamily="49" charset="0"/>
              </a:rPr>
              <a:t>&gt;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400" dirty="0">
                <a:solidFill>
                  <a:srgbClr val="000080"/>
                </a:solidFill>
                <a:latin typeface="Consolas" panose="020B0609020204030204" pitchFamily="49" charset="0"/>
              </a:rPr>
              <a:t> </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&lt;title&gt;</a:t>
            </a:r>
            <a:r>
              <a:rPr kumimoji="0" lang="ja-JP" altLang="ja-JP" sz="1400" b="0" i="0" u="none" strike="noStrike" cap="none" normalizeH="0" baseline="0" dirty="0">
                <a:ln>
                  <a:noFill/>
                </a:ln>
                <a:solidFill>
                  <a:srgbClr val="3D525C"/>
                </a:solidFill>
                <a:effectLst/>
                <a:latin typeface="Consolas" panose="020B0609020204030204" pitchFamily="49" charset="0"/>
              </a:rPr>
              <a:t>GPIO-Blink</a:t>
            </a:r>
            <a:r>
              <a:rPr kumimoji="0" lang="ja-JP" altLang="ja-JP" sz="1400" b="0" i="0" u="none" strike="noStrike" cap="none" normalizeH="0" baseline="0" dirty="0">
                <a:ln>
                  <a:noFill/>
                </a:ln>
                <a:solidFill>
                  <a:srgbClr val="000080"/>
                </a:solidFill>
                <a:effectLst/>
                <a:latin typeface="Consolas" panose="020B0609020204030204" pitchFamily="49" charset="0"/>
              </a:rPr>
              <a:t>&lt;/title&gt;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&lt;/head&gt;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&lt;body&gt;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400" dirty="0">
                <a:solidFill>
                  <a:srgbClr val="000080"/>
                </a:solidFill>
                <a:latin typeface="Consolas" panose="020B0609020204030204" pitchFamily="49" charset="0"/>
              </a:rPr>
              <a:t> </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&lt;script </a:t>
            </a:r>
            <a:r>
              <a:rPr kumimoji="0" lang="ja-JP" altLang="ja-JP" sz="1400" b="0" i="0" u="none" strike="noStrike" cap="none" normalizeH="0" baseline="0" dirty="0">
                <a:ln>
                  <a:noFill/>
                </a:ln>
                <a:solidFill>
                  <a:srgbClr val="008080"/>
                </a:solidFill>
                <a:effectLst/>
                <a:latin typeface="Consolas" panose="020B0609020204030204" pitchFamily="49" charset="0"/>
              </a:rPr>
              <a:t>src=</a:t>
            </a:r>
            <a:r>
              <a:rPr kumimoji="0" lang="ja-JP" altLang="ja-JP" sz="1400" b="0" i="0" u="none" strike="noStrike" cap="none" normalizeH="0" baseline="0" dirty="0">
                <a:ln>
                  <a:noFill/>
                </a:ln>
                <a:solidFill>
                  <a:srgbClr val="DD1144"/>
                </a:solidFill>
                <a:effectLst/>
                <a:latin typeface="Consolas" panose="020B0609020204030204" pitchFamily="49" charset="0"/>
              </a:rPr>
              <a:t>"https://r.chirimen.org/polyfill.js"</a:t>
            </a:r>
            <a:r>
              <a:rPr kumimoji="0" lang="ja-JP" altLang="ja-JP" sz="1400" b="0" i="0" u="none" strike="noStrike" cap="none" normalizeH="0" baseline="0" dirty="0">
                <a:ln>
                  <a:noFill/>
                </a:ln>
                <a:solidFill>
                  <a:srgbClr val="000080"/>
                </a:solidFill>
                <a:effectLst/>
                <a:latin typeface="Consolas" panose="020B0609020204030204" pitchFamily="49" charset="0"/>
              </a:rPr>
              <a:t>&gt;&lt;/script&gt;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400" dirty="0">
                <a:solidFill>
                  <a:srgbClr val="000080"/>
                </a:solidFill>
                <a:latin typeface="Consolas" panose="020B0609020204030204" pitchFamily="49" charset="0"/>
              </a:rPr>
              <a:t> </a:t>
            </a: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&lt;script </a:t>
            </a:r>
            <a:r>
              <a:rPr kumimoji="0" lang="ja-JP" altLang="ja-JP" sz="1400" b="0" i="0" u="none" strike="noStrike" cap="none" normalizeH="0" baseline="0" dirty="0">
                <a:ln>
                  <a:noFill/>
                </a:ln>
                <a:solidFill>
                  <a:srgbClr val="008080"/>
                </a:solidFill>
                <a:effectLst/>
                <a:latin typeface="Consolas" panose="020B0609020204030204" pitchFamily="49" charset="0"/>
              </a:rPr>
              <a:t>src=</a:t>
            </a:r>
            <a:r>
              <a:rPr kumimoji="0" lang="ja-JP" altLang="ja-JP" sz="1400" b="0" i="0" u="none" strike="noStrike" cap="none" normalizeH="0" baseline="0" dirty="0">
                <a:ln>
                  <a:noFill/>
                </a:ln>
                <a:solidFill>
                  <a:srgbClr val="DD1144"/>
                </a:solidFill>
                <a:effectLst/>
                <a:latin typeface="Consolas" panose="020B0609020204030204" pitchFamily="49" charset="0"/>
              </a:rPr>
              <a:t>"s0.js"</a:t>
            </a:r>
            <a:r>
              <a:rPr kumimoji="0" lang="ja-JP" altLang="ja-JP" sz="1400" b="0" i="0" u="none" strike="noStrike" cap="none" normalizeH="0" baseline="0" dirty="0">
                <a:ln>
                  <a:noFill/>
                </a:ln>
                <a:solidFill>
                  <a:srgbClr val="000080"/>
                </a:solidFill>
                <a:effectLst/>
                <a:latin typeface="Consolas" panose="020B0609020204030204" pitchFamily="49" charset="0"/>
              </a:rPr>
              <a:t>&gt;&lt;/script&gt;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Consolas" panose="020B0609020204030204" pitchFamily="49" charset="0"/>
              </a:rPr>
              <a:t> </a:t>
            </a:r>
            <a:r>
              <a:rPr kumimoji="0" lang="ja-JP" altLang="ja-JP" sz="1400" b="0" i="0" u="none" strike="noStrike" cap="none" normalizeH="0" baseline="0" dirty="0">
                <a:ln>
                  <a:noFill/>
                </a:ln>
                <a:solidFill>
                  <a:srgbClr val="000080"/>
                </a:solidFill>
                <a:effectLst/>
                <a:latin typeface="Consolas" panose="020B0609020204030204" pitchFamily="49" charset="0"/>
              </a:rPr>
              <a:t>&lt;/body&gt;</a:t>
            </a:r>
            <a:endParaRPr kumimoji="0" lang="en-US" altLang="ja-JP" sz="1400" b="0" i="0" u="none" strike="noStrike" cap="none" normalizeH="0" baseline="0" dirty="0">
              <a:ln>
                <a:noFill/>
              </a:ln>
              <a:solidFill>
                <a:srgbClr val="000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000080"/>
                </a:solidFill>
                <a:effectLst/>
                <a:latin typeface="Consolas" panose="020B0609020204030204" pitchFamily="49" charset="0"/>
              </a:rPr>
              <a:t>&lt;/html&gt;</a:t>
            </a:r>
            <a:r>
              <a:rPr kumimoji="0" lang="ja-JP" altLang="ja-JP" sz="1400" b="0" i="0" u="none" strike="noStrike" cap="none" normalizeH="0" baseline="0" dirty="0">
                <a:ln>
                  <a:noFill/>
                </a:ln>
                <a:solidFill>
                  <a:schemeClr val="tx1"/>
                </a:solidFill>
                <a:effectLst/>
              </a:rPr>
              <a:t> </a:t>
            </a:r>
            <a:endParaRPr kumimoji="0" lang="ja-JP" altLang="ja-JP" sz="1400" b="0" i="0" u="none" strike="noStrike" cap="none" normalizeH="0" baseline="0" dirty="0">
              <a:ln>
                <a:noFill/>
              </a:ln>
              <a:solidFill>
                <a:schemeClr val="tx1"/>
              </a:solidFill>
              <a:effectLst/>
              <a:latin typeface="Arial" panose="020B0604020202020204" pitchFamily="34" charset="0"/>
            </a:endParaRPr>
          </a:p>
        </p:txBody>
      </p:sp>
      <p:sp>
        <p:nvSpPr>
          <p:cNvPr id="8" name="正方形/長方形 7">
            <a:extLst>
              <a:ext uri="{FF2B5EF4-FFF2-40B4-BE49-F238E27FC236}">
                <a16:creationId xmlns:a16="http://schemas.microsoft.com/office/drawing/2014/main" id="{21878531-9A32-40C5-886C-77352B0D1A7C}"/>
              </a:ext>
            </a:extLst>
          </p:cNvPr>
          <p:cNvSpPr/>
          <p:nvPr/>
        </p:nvSpPr>
        <p:spPr>
          <a:xfrm>
            <a:off x="347730" y="4455253"/>
            <a:ext cx="8448540" cy="738664"/>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オレンジでマークしたラインで、</a:t>
            </a:r>
            <a:r>
              <a:rPr lang="ja-JP" altLang="en-US" sz="1400" b="1" dirty="0">
                <a:latin typeface="メイリオ" panose="020B0604030504040204" pitchFamily="50" charset="-128"/>
                <a:ea typeface="メイリオ" panose="020B0604030504040204" pitchFamily="50" charset="-128"/>
              </a:rPr>
              <a:t>polyfill.js </a:t>
            </a:r>
            <a:r>
              <a:rPr lang="en-US" altLang="ja-JP" sz="10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 JavaScript ライブラリを読み込んでいます。これを最初に読み込むと、それ以降のコードで GPIO や I2C を操作する JavaScript API が使えるようになります。</a:t>
            </a:r>
          </a:p>
        </p:txBody>
      </p:sp>
      <p:sp>
        <p:nvSpPr>
          <p:cNvPr id="18" name="正方形/長方形 17">
            <a:extLst>
              <a:ext uri="{FF2B5EF4-FFF2-40B4-BE49-F238E27FC236}">
                <a16:creationId xmlns:a16="http://schemas.microsoft.com/office/drawing/2014/main" id="{E7A9A9BE-635A-4996-A699-C1657E403C79}"/>
              </a:ext>
            </a:extLst>
          </p:cNvPr>
          <p:cNvSpPr/>
          <p:nvPr/>
        </p:nvSpPr>
        <p:spPr>
          <a:xfrm>
            <a:off x="347730" y="1466162"/>
            <a:ext cx="8448540"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HTML</a:t>
            </a:r>
            <a:r>
              <a:rPr lang="ja-JP" altLang="en-US" sz="1400" dirty="0">
                <a:latin typeface="メイリオ" panose="020B0604030504040204" pitchFamily="50" charset="-128"/>
                <a:ea typeface="メイリオ" panose="020B0604030504040204" pitchFamily="50" charset="-128"/>
              </a:rPr>
              <a:t>のコーディングを、以下の様に記述します。ここでは必要なライブラリを読み込ませます。</a:t>
            </a:r>
          </a:p>
        </p:txBody>
      </p:sp>
      <p:sp>
        <p:nvSpPr>
          <p:cNvPr id="14" name="正方形/長方形 13">
            <a:extLst>
              <a:ext uri="{FF2B5EF4-FFF2-40B4-BE49-F238E27FC236}">
                <a16:creationId xmlns:a16="http://schemas.microsoft.com/office/drawing/2014/main" id="{63B886B1-348C-4E82-8C26-2F814C0BAC47}"/>
              </a:ext>
            </a:extLst>
          </p:cNvPr>
          <p:cNvSpPr/>
          <p:nvPr/>
        </p:nvSpPr>
        <p:spPr>
          <a:xfrm>
            <a:off x="650728" y="3530622"/>
            <a:ext cx="5913845" cy="1815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4513E4A-5752-4537-994C-34FBE6979100}"/>
              </a:ext>
            </a:extLst>
          </p:cNvPr>
          <p:cNvSpPr/>
          <p:nvPr/>
        </p:nvSpPr>
        <p:spPr>
          <a:xfrm>
            <a:off x="450376" y="5759419"/>
            <a:ext cx="8243248" cy="415498"/>
          </a:xfrm>
          <a:prstGeom prst="rect">
            <a:avLst/>
          </a:prstGeom>
        </p:spPr>
        <p:txBody>
          <a:bodyPr wrap="square">
            <a:spAutoFit/>
          </a:bodyPr>
          <a:lstStyle/>
          <a:p>
            <a:pPr marL="895350" indent="-895350"/>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polyfill.js ：これは Web GPIO API と、Web I2C API という W3C でドラフト提案中の 2 つの API への Polyfill (新しい API を未実装のブラウザでも同じコードが書けるようにするためのライブラリ) になります。</a:t>
            </a:r>
          </a:p>
        </p:txBody>
      </p:sp>
      <p:sp>
        <p:nvSpPr>
          <p:cNvPr id="9" name="正方形/長方形 8">
            <a:extLst>
              <a:ext uri="{FF2B5EF4-FFF2-40B4-BE49-F238E27FC236}">
                <a16:creationId xmlns:a16="http://schemas.microsoft.com/office/drawing/2014/main" id="{C8FE2866-839D-487F-8430-A92E45BFD14D}"/>
              </a:ext>
            </a:extLst>
          </p:cNvPr>
          <p:cNvSpPr/>
          <p:nvPr/>
        </p:nvSpPr>
        <p:spPr>
          <a:xfrm>
            <a:off x="450376" y="6133973"/>
            <a:ext cx="8345894" cy="577081"/>
          </a:xfrm>
          <a:prstGeom prst="rect">
            <a:avLst/>
          </a:prstGeom>
        </p:spPr>
        <p:txBody>
          <a:bodyPr wrap="square">
            <a:spAutoFit/>
          </a:bodyPr>
          <a:lstStyle/>
          <a:p>
            <a:pPr marL="180975" indent="-180975"/>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ローカル環境にあるexample では、インターネット未接続時にも動作するよう Polyfill を含めたコード一式をローカルにコピーしてあります。node_modules/@chirimen-raspi/polyfill/polyfill.js で読み込みます。</a:t>
            </a:r>
            <a:endParaRPr lang="en-US" altLang="ja-JP" sz="1050" dirty="0">
              <a:latin typeface="メイリオ" panose="020B0604030504040204" pitchFamily="50" charset="-128"/>
              <a:ea typeface="メイリオ" panose="020B0604030504040204" pitchFamily="50" charset="-128"/>
            </a:endParaRPr>
          </a:p>
          <a:p>
            <a:pPr marL="180975"/>
            <a:r>
              <a:rPr lang="ja-JP" altLang="en-US" sz="1050" dirty="0">
                <a:latin typeface="メイリオ" panose="020B0604030504040204" pitchFamily="50" charset="-128"/>
                <a:ea typeface="メイリオ" panose="020B0604030504040204" pitchFamily="50" charset="-128"/>
              </a:rPr>
              <a:t>オンラインにホストされている最新版を読み込む場合には https://r.chirimen.org/polyfill.js を指定します。</a:t>
            </a:r>
          </a:p>
        </p:txBody>
      </p:sp>
      <p:sp>
        <p:nvSpPr>
          <p:cNvPr id="15" name="正方形/長方形 14">
            <a:extLst>
              <a:ext uri="{FF2B5EF4-FFF2-40B4-BE49-F238E27FC236}">
                <a16:creationId xmlns:a16="http://schemas.microsoft.com/office/drawing/2014/main" id="{A905D992-8E3E-4FB1-B2E8-24CB88AB1933}"/>
              </a:ext>
            </a:extLst>
          </p:cNvPr>
          <p:cNvSpPr/>
          <p:nvPr/>
        </p:nvSpPr>
        <p:spPr>
          <a:xfrm>
            <a:off x="1378424" y="5150930"/>
            <a:ext cx="6387152" cy="523220"/>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チュートリアルページにコードサンプルが載っています。</a:t>
            </a:r>
            <a:endParaRPr lang="en-US" altLang="ja-JP" sz="1400" dirty="0">
              <a:latin typeface="メイリオ" panose="020B0604030504040204" pitchFamily="50" charset="-128"/>
              <a:ea typeface="メイリオ" panose="020B0604030504040204" pitchFamily="50" charset="-128"/>
              <a:hlinkClick r:id="rId3"/>
            </a:endParaRPr>
          </a:p>
          <a:p>
            <a:r>
              <a:rPr lang="ja-JP" altLang="en-US" sz="1400" dirty="0">
                <a:latin typeface="メイリオ" panose="020B0604030504040204" pitchFamily="50" charset="-128"/>
                <a:ea typeface="メイリオ" panose="020B0604030504040204" pitchFamily="50" charset="-128"/>
                <a:hlinkClick r:id="rId4"/>
              </a:rPr>
              <a:t>　</a:t>
            </a:r>
            <a:r>
              <a:rPr lang="en-US" altLang="ja-JP" sz="1400" dirty="0">
                <a:latin typeface="メイリオ" panose="020B0604030504040204" pitchFamily="50" charset="-128"/>
                <a:ea typeface="メイリオ" panose="020B0604030504040204" pitchFamily="50" charset="-128"/>
                <a:hlinkClick r:id="rId4"/>
              </a:rPr>
              <a:t>https://tutorial.chirimen.org/raspi3/section0#html</a:t>
            </a:r>
            <a:endParaRPr lang="ja-JP" altLang="en-US" sz="14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89A0A8E4-650B-4908-A93B-4D930004C432}"/>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16</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678448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b="1" u="sng" dirty="0">
                <a:solidFill>
                  <a:schemeClr val="accent6"/>
                </a:solidFill>
                <a:latin typeface="メイリオ" panose="020B0604030504040204" pitchFamily="50" charset="-128"/>
                <a:ea typeface="メイリオ" panose="020B0604030504040204" pitchFamily="50" charset="-128"/>
              </a:rPr>
              <a:t>JavaScript</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8" name="正方形/長方形 17">
            <a:extLst>
              <a:ext uri="{FF2B5EF4-FFF2-40B4-BE49-F238E27FC236}">
                <a16:creationId xmlns:a16="http://schemas.microsoft.com/office/drawing/2014/main" id="{E7A9A9BE-635A-4996-A699-C1657E403C79}"/>
              </a:ext>
            </a:extLst>
          </p:cNvPr>
          <p:cNvSpPr/>
          <p:nvPr/>
        </p:nvSpPr>
        <p:spPr>
          <a:xfrm>
            <a:off x="347730" y="1466162"/>
            <a:ext cx="8448540"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JavaScript</a:t>
            </a:r>
            <a:r>
              <a:rPr lang="ja-JP" altLang="en-US" sz="1400" dirty="0">
                <a:latin typeface="メイリオ" panose="020B0604030504040204" pitchFamily="50" charset="-128"/>
                <a:ea typeface="メイリオ" panose="020B0604030504040204" pitchFamily="50" charset="-128"/>
              </a:rPr>
              <a:t> のコーディングを以下の様に記述します。</a:t>
            </a:r>
          </a:p>
        </p:txBody>
      </p:sp>
      <p:sp>
        <p:nvSpPr>
          <p:cNvPr id="15" name="Rectangle 3">
            <a:extLst>
              <a:ext uri="{FF2B5EF4-FFF2-40B4-BE49-F238E27FC236}">
                <a16:creationId xmlns:a16="http://schemas.microsoft.com/office/drawing/2014/main" id="{4A2BC1DB-9FD3-4629-9D5F-35695B970B6A}"/>
              </a:ext>
            </a:extLst>
          </p:cNvPr>
          <p:cNvSpPr>
            <a:spLocks noChangeArrowheads="1"/>
          </p:cNvSpPr>
          <p:nvPr/>
        </p:nvSpPr>
        <p:spPr bwMode="auto">
          <a:xfrm>
            <a:off x="680238" y="1849315"/>
            <a:ext cx="7283924" cy="3877985"/>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async function </a:t>
            </a:r>
            <a:r>
              <a:rPr lang="en-US" altLang="ja-JP" sz="1050" dirty="0" err="1">
                <a:solidFill>
                  <a:srgbClr val="000000"/>
                </a:solidFill>
                <a:latin typeface="メイリオ" panose="020B0604030504040204" pitchFamily="50" charset="-128"/>
                <a:ea typeface="メイリオ" panose="020B0604030504040204" pitchFamily="50" charset="-128"/>
              </a:rPr>
              <a:t>mainFunction</a:t>
            </a:r>
            <a:r>
              <a:rPr lang="en-US" altLang="ja-JP" sz="1050" dirty="0">
                <a:solidFill>
                  <a:srgbClr val="000000"/>
                </a:solidFill>
                <a:latin typeface="メイリオ" panose="020B0604030504040204" pitchFamily="50" charset="-128"/>
                <a:ea typeface="メイリオ" panose="020B0604030504040204" pitchFamily="50" charset="-128"/>
              </a:rPr>
              <a: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プログラムの本体となる関数。非同期処理を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await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で扱えるよう全体を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async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関数で包みます</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var</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0000"/>
                </a:solidFill>
                <a:latin typeface="メイリオ" panose="020B0604030504040204" pitchFamily="50" charset="-128"/>
                <a:ea typeface="メイリオ" panose="020B0604030504040204" pitchFamily="50" charset="-128"/>
              </a:rPr>
              <a:t>gpioAccess</a:t>
            </a:r>
            <a:r>
              <a:rPr lang="en-US" altLang="ja-JP" sz="1050" dirty="0">
                <a:solidFill>
                  <a:srgbClr val="000000"/>
                </a:solidFill>
                <a:latin typeface="メイリオ" panose="020B0604030504040204" pitchFamily="50" charset="-128"/>
                <a:ea typeface="メイリオ" panose="020B0604030504040204" pitchFamily="50" charset="-128"/>
              </a:rPr>
              <a:t> = </a:t>
            </a:r>
            <a:r>
              <a:rPr lang="en-US" altLang="ja-JP" sz="1050" b="1" dirty="0">
                <a:solidFill>
                  <a:srgbClr val="000000"/>
                </a:solidFill>
                <a:latin typeface="メイリオ" panose="020B0604030504040204" pitchFamily="50" charset="-128"/>
                <a:ea typeface="メイリオ" panose="020B0604030504040204" pitchFamily="50" charset="-128"/>
              </a:rPr>
              <a:t>await</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70C0"/>
                </a:solidFill>
                <a:latin typeface="メイリオ" panose="020B0604030504040204" pitchFamily="50" charset="-128"/>
                <a:ea typeface="メイリオ" panose="020B0604030504040204" pitchFamily="50" charset="-128"/>
              </a:rPr>
              <a:t>navigator</a:t>
            </a:r>
            <a:r>
              <a:rPr lang="en-US" altLang="ja-JP" sz="1050" dirty="0" err="1">
                <a:solidFill>
                  <a:srgbClr val="000000"/>
                </a:solidFill>
                <a:latin typeface="メイリオ" panose="020B0604030504040204" pitchFamily="50" charset="-128"/>
                <a:ea typeface="メイリオ" panose="020B0604030504040204" pitchFamily="50" charset="-128"/>
              </a:rPr>
              <a:t>.requestGPIOAccess</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非同期関数は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await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を付けて呼び出す</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var</a:t>
            </a:r>
            <a:r>
              <a:rPr lang="en-US" altLang="ja-JP" sz="1050" dirty="0">
                <a:solidFill>
                  <a:srgbClr val="000000"/>
                </a:solidFill>
                <a:latin typeface="メイリオ" panose="020B0604030504040204" pitchFamily="50" charset="-128"/>
                <a:ea typeface="メイリオ" panose="020B0604030504040204" pitchFamily="50" charset="-128"/>
              </a:rPr>
              <a:t> port = </a:t>
            </a:r>
            <a:r>
              <a:rPr lang="en-US" altLang="ja-JP" sz="1050" dirty="0" err="1">
                <a:solidFill>
                  <a:srgbClr val="000000"/>
                </a:solidFill>
                <a:latin typeface="メイリオ" panose="020B0604030504040204" pitchFamily="50" charset="-128"/>
                <a:ea typeface="メイリオ" panose="020B0604030504040204" pitchFamily="50" charset="-128"/>
              </a:rPr>
              <a:t>gpioAccess.ports.</a:t>
            </a:r>
            <a:r>
              <a:rPr lang="en-US" altLang="ja-JP" sz="1050" b="1" dirty="0" err="1">
                <a:solidFill>
                  <a:srgbClr val="000000"/>
                </a:solidFill>
                <a:latin typeface="メイリオ" panose="020B0604030504040204" pitchFamily="50" charset="-128"/>
                <a:ea typeface="メイリオ" panose="020B0604030504040204" pitchFamily="50" charset="-128"/>
              </a:rPr>
              <a:t>get</a:t>
            </a:r>
            <a:r>
              <a:rPr lang="en-US" altLang="ja-JP" sz="1050" dirty="0">
                <a:solidFill>
                  <a:srgbClr val="000000"/>
                </a:solidFill>
                <a:latin typeface="メイリオ" panose="020B0604030504040204" pitchFamily="50" charset="-128"/>
                <a:ea typeface="メイリオ" panose="020B0604030504040204" pitchFamily="50" charset="-128"/>
              </a:rPr>
              <a:t>(</a:t>
            </a:r>
            <a:r>
              <a:rPr lang="en-US" altLang="ja-JP" sz="1050" dirty="0">
                <a:solidFill>
                  <a:srgbClr val="0070C0"/>
                </a:solidFill>
                <a:latin typeface="メイリオ" panose="020B0604030504040204" pitchFamily="50" charset="-128"/>
                <a:ea typeface="メイリオ" panose="020B0604030504040204" pitchFamily="50" charset="-128"/>
              </a:rPr>
              <a:t>26</a:t>
            </a: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var</a:t>
            </a:r>
            <a:r>
              <a:rPr lang="en-US" altLang="ja-JP" sz="1050" dirty="0">
                <a:solidFill>
                  <a:srgbClr val="000000"/>
                </a:solidFill>
                <a:latin typeface="メイリオ" panose="020B0604030504040204" pitchFamily="50" charset="-128"/>
                <a:ea typeface="メイリオ" panose="020B0604030504040204" pitchFamily="50" charset="-128"/>
              </a:rPr>
              <a:t> v = </a:t>
            </a:r>
            <a:r>
              <a:rPr lang="en-US" altLang="ja-JP" sz="1050" dirty="0">
                <a:solidFill>
                  <a:srgbClr val="0070C0"/>
                </a:solidFill>
                <a:latin typeface="メイリオ" panose="020B0604030504040204" pitchFamily="50" charset="-128"/>
                <a:ea typeface="メイリオ" panose="020B0604030504040204" pitchFamily="50" charset="-128"/>
              </a:rPr>
              <a:t>0</a:t>
            </a:r>
            <a:r>
              <a:rPr lang="en-US" altLang="ja-JP" sz="1050" dirty="0">
                <a:solidFill>
                  <a:srgbClr val="000000"/>
                </a:solidFill>
                <a:latin typeface="メイリオ" panose="020B0604030504040204" pitchFamily="50" charset="-128"/>
                <a:ea typeface="メイリオ" panose="020B0604030504040204" pitchFamily="50" charset="-128"/>
              </a:rPr>
              <a:t>;</a:t>
            </a: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//0(Off)</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と</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1(On)</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を切り替えるための変数を定義</a:t>
            </a:r>
            <a:endParaRPr lang="en-US" altLang="ja-JP" sz="1050" dirty="0">
              <a:solidFill>
                <a:schemeClr val="bg1">
                  <a:lumMod val="50000"/>
                </a:schemeClr>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endParaRPr lang="en-US" altLang="ja-JP" sz="1050" dirty="0">
              <a:solidFill>
                <a:srgbClr val="000000"/>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await</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0000"/>
                </a:solidFill>
                <a:latin typeface="メイリオ" panose="020B0604030504040204" pitchFamily="50" charset="-128"/>
                <a:ea typeface="メイリオ" panose="020B0604030504040204" pitchFamily="50" charset="-128"/>
              </a:rPr>
              <a:t>port.export</a:t>
            </a:r>
            <a:r>
              <a:rPr lang="en-US" altLang="ja-JP" sz="1050" dirty="0">
                <a:solidFill>
                  <a:srgbClr val="000000"/>
                </a:solidFill>
                <a:latin typeface="メイリオ" panose="020B0604030504040204" pitchFamily="50" charset="-128"/>
                <a:ea typeface="メイリオ" panose="020B0604030504040204" pitchFamily="50" charset="-128"/>
              </a:rPr>
              <a:t>(</a:t>
            </a:r>
            <a:r>
              <a:rPr lang="en-US" altLang="ja-JP" sz="1050" dirty="0">
                <a:solidFill>
                  <a:srgbClr val="FF3300"/>
                </a:solidFill>
                <a:latin typeface="メイリオ" panose="020B0604030504040204" pitchFamily="50" charset="-128"/>
                <a:ea typeface="メイリオ" panose="020B0604030504040204" pitchFamily="50" charset="-128"/>
              </a:rPr>
              <a:t>"out"</a:t>
            </a: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for (;;)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無限ループ</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await</a:t>
            </a:r>
            <a:r>
              <a:rPr lang="en-US" altLang="ja-JP" sz="1050" dirty="0">
                <a:solidFill>
                  <a:srgbClr val="000000"/>
                </a:solidFill>
                <a:latin typeface="メイリオ" panose="020B0604030504040204" pitchFamily="50" charset="-128"/>
                <a:ea typeface="メイリオ" panose="020B0604030504040204" pitchFamily="50" charset="-128"/>
              </a:rPr>
              <a:t> sleep(</a:t>
            </a:r>
            <a:r>
              <a:rPr lang="en-US" altLang="ja-JP" sz="1050" dirty="0">
                <a:solidFill>
                  <a:srgbClr val="0070C0"/>
                </a:solidFill>
                <a:latin typeface="メイリオ" panose="020B0604030504040204" pitchFamily="50" charset="-128"/>
                <a:ea typeface="メイリオ" panose="020B0604030504040204" pitchFamily="50" charset="-128"/>
              </a:rPr>
              <a:t>1000</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無限ループの繰り返し毎に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1000ms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待機する</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rgbClr val="000000"/>
                </a:solidFill>
                <a:latin typeface="メイリオ" panose="020B0604030504040204" pitchFamily="50" charset="-128"/>
                <a:ea typeface="メイリオ" panose="020B0604030504040204" pitchFamily="50" charset="-128"/>
              </a:rPr>
              <a:t>v = v === </a:t>
            </a:r>
            <a:r>
              <a:rPr lang="en-US" altLang="ja-JP" sz="1050" dirty="0">
                <a:solidFill>
                  <a:srgbClr val="0070C0"/>
                </a:solidFill>
                <a:latin typeface="メイリオ" panose="020B0604030504040204" pitchFamily="50" charset="-128"/>
                <a:ea typeface="メイリオ" panose="020B0604030504040204" pitchFamily="50" charset="-128"/>
              </a:rPr>
              <a:t>0</a:t>
            </a:r>
            <a:r>
              <a:rPr lang="en-US" altLang="ja-JP" sz="1050" dirty="0">
                <a:solidFill>
                  <a:srgbClr val="000000"/>
                </a:solidFill>
                <a:latin typeface="メイリオ" panose="020B0604030504040204" pitchFamily="50" charset="-128"/>
                <a:ea typeface="メイリオ" panose="020B0604030504040204" pitchFamily="50" charset="-128"/>
              </a:rPr>
              <a:t> ? </a:t>
            </a:r>
            <a:r>
              <a:rPr lang="en-US" altLang="ja-JP" sz="1050" dirty="0">
                <a:solidFill>
                  <a:srgbClr val="0070C0"/>
                </a:solidFill>
                <a:latin typeface="メイリオ" panose="020B0604030504040204" pitchFamily="50" charset="-128"/>
                <a:ea typeface="メイリオ" panose="020B0604030504040204" pitchFamily="50" charset="-128"/>
              </a:rPr>
              <a:t>1</a:t>
            </a:r>
            <a:r>
              <a:rPr lang="en-US" altLang="ja-JP" sz="1050" dirty="0">
                <a:solidFill>
                  <a:srgbClr val="000000"/>
                </a:solidFill>
                <a:latin typeface="メイリオ" panose="020B0604030504040204" pitchFamily="50" charset="-128"/>
                <a:ea typeface="メイリオ" panose="020B0604030504040204" pitchFamily="50" charset="-128"/>
              </a:rPr>
              <a:t> : </a:t>
            </a:r>
            <a:r>
              <a:rPr lang="en-US" altLang="ja-JP" sz="1050" dirty="0">
                <a:solidFill>
                  <a:srgbClr val="0070C0"/>
                </a:solidFill>
                <a:latin typeface="メイリオ" panose="020B0604030504040204" pitchFamily="50" charset="-128"/>
                <a:ea typeface="メイリオ" panose="020B0604030504040204" pitchFamily="50" charset="-128"/>
              </a:rPr>
              <a:t>0</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v</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の値を</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0,1</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入れ替える。</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1</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で点灯、</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0</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で消灯するので、</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1</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秒間隔で</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LED</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が</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ON OFF</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する</a:t>
            </a:r>
          </a:p>
          <a:p>
            <a:pPr lvl="0" defTabSz="914400" eaLnBrk="0" fontAlgn="base" hangingPunct="0">
              <a:spcBef>
                <a:spcPct val="0"/>
              </a:spcBef>
              <a:spcAft>
                <a:spcPct val="0"/>
              </a:spcAft>
            </a:pPr>
            <a:r>
              <a:rPr lang="ja-JP" altLang="en-US"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0000"/>
                </a:solidFill>
                <a:latin typeface="メイリオ" panose="020B0604030504040204" pitchFamily="50" charset="-128"/>
                <a:ea typeface="メイリオ" panose="020B0604030504040204" pitchFamily="50" charset="-128"/>
              </a:rPr>
              <a:t>port.write</a:t>
            </a:r>
            <a:r>
              <a:rPr lang="en-US" altLang="ja-JP" sz="1050" dirty="0">
                <a:solidFill>
                  <a:srgbClr val="000000"/>
                </a:solidFill>
                <a:latin typeface="メイリオ" panose="020B0604030504040204" pitchFamily="50" charset="-128"/>
                <a:ea typeface="メイリオ" panose="020B0604030504040204" pitchFamily="50" charset="-128"/>
              </a:rPr>
              <a:t>(v);</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endParaRPr lang="en-US" altLang="ja-JP" sz="1050" dirty="0">
              <a:solidFill>
                <a:srgbClr val="000000"/>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en-US" altLang="ja-JP" sz="1050" dirty="0">
                <a:solidFill>
                  <a:schemeClr val="bg1">
                    <a:lumMod val="50000"/>
                  </a:schemeClr>
                </a:solidFill>
                <a:latin typeface="メイリオ" panose="020B0604030504040204" pitchFamily="50" charset="-128"/>
                <a:ea typeface="メイリオ" panose="020B0604030504040204" pitchFamily="50" charset="-128"/>
              </a:rPr>
              <a:t>// await sleep(</a:t>
            </a:r>
            <a:r>
              <a:rPr lang="en-US" altLang="ja-JP" sz="1050" dirty="0" err="1">
                <a:solidFill>
                  <a:schemeClr val="bg1">
                    <a:lumMod val="50000"/>
                  </a:schemeClr>
                </a:solidFill>
                <a:latin typeface="メイリオ" panose="020B0604030504040204" pitchFamily="50" charset="-128"/>
                <a:ea typeface="メイリオ" panose="020B0604030504040204" pitchFamily="50" charset="-128"/>
              </a:rPr>
              <a:t>ms</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と呼べば指定 </a:t>
            </a:r>
            <a:r>
              <a:rPr lang="en-US" altLang="ja-JP" sz="1050" dirty="0" err="1">
                <a:solidFill>
                  <a:schemeClr val="bg1">
                    <a:lumMod val="50000"/>
                  </a:schemeClr>
                </a:solidFill>
                <a:latin typeface="メイリオ" panose="020B0604030504040204" pitchFamily="50" charset="-128"/>
                <a:ea typeface="メイリオ" panose="020B0604030504040204" pitchFamily="50" charset="-128"/>
              </a:rPr>
              <a:t>ms</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待機する非同期関数</a:t>
            </a:r>
          </a:p>
          <a:p>
            <a:pPr lvl="0" defTabSz="914400" eaLnBrk="0" fontAlgn="base" hangingPunct="0">
              <a:spcBef>
                <a:spcPct val="0"/>
              </a:spcBef>
              <a:spcAft>
                <a:spcPct val="0"/>
              </a:spcAft>
            </a:pP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同じものが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polyfill.js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でも定義されているため省略可能</a:t>
            </a:r>
          </a:p>
          <a:p>
            <a:pPr lvl="0" defTabSz="914400" eaLnBrk="0" fontAlgn="base" hangingPunct="0">
              <a:spcBef>
                <a:spcPct val="0"/>
              </a:spcBef>
              <a:spcAft>
                <a:spcPct val="0"/>
              </a:spcAft>
            </a:pPr>
            <a:r>
              <a:rPr lang="en-US" altLang="ja-JP" sz="1050" b="1" dirty="0">
                <a:solidFill>
                  <a:srgbClr val="000000"/>
                </a:solidFill>
                <a:latin typeface="メイリオ" panose="020B0604030504040204" pitchFamily="50" charset="-128"/>
                <a:ea typeface="メイリオ" panose="020B0604030504040204" pitchFamily="50" charset="-128"/>
              </a:rPr>
              <a:t>function</a:t>
            </a:r>
            <a:r>
              <a:rPr lang="en-US" altLang="ja-JP" sz="1050" dirty="0">
                <a:solidFill>
                  <a:srgbClr val="000000"/>
                </a:solidFill>
                <a:latin typeface="メイリオ" panose="020B0604030504040204" pitchFamily="50" charset="-128"/>
                <a:ea typeface="メイリオ" panose="020B0604030504040204" pitchFamily="50" charset="-128"/>
              </a:rPr>
              <a:t> sleep(</a:t>
            </a:r>
            <a:r>
              <a:rPr lang="en-US" altLang="ja-JP" sz="1050" dirty="0" err="1">
                <a:solidFill>
                  <a:srgbClr val="000000"/>
                </a:solidFill>
                <a:latin typeface="メイリオ" panose="020B0604030504040204" pitchFamily="50" charset="-128"/>
                <a:ea typeface="メイリオ" panose="020B0604030504040204" pitchFamily="50" charset="-128"/>
              </a:rPr>
              <a:t>ms</a:t>
            </a:r>
            <a:r>
              <a:rPr lang="en-US" altLang="ja-JP" sz="1050" dirty="0">
                <a:solidFill>
                  <a:srgbClr val="000000"/>
                </a:solidFill>
                <a:latin typeface="メイリオ" panose="020B0604030504040204" pitchFamily="50" charset="-128"/>
                <a:ea typeface="メイリオ" panose="020B0604030504040204" pitchFamily="50" charset="-128"/>
              </a:rPr>
              <a: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return</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b="1" dirty="0">
                <a:solidFill>
                  <a:srgbClr val="000000"/>
                </a:solidFill>
                <a:latin typeface="メイリオ" panose="020B0604030504040204" pitchFamily="50" charset="-128"/>
                <a:ea typeface="メイリオ" panose="020B0604030504040204" pitchFamily="50" charset="-128"/>
              </a:rPr>
              <a:t>new</a:t>
            </a:r>
            <a:r>
              <a:rPr lang="en-US" altLang="ja-JP" sz="1050" dirty="0">
                <a:solidFill>
                  <a:srgbClr val="000000"/>
                </a:solidFill>
                <a:latin typeface="メイリオ" panose="020B0604030504040204" pitchFamily="50" charset="-128"/>
                <a:ea typeface="メイリオ" panose="020B0604030504040204" pitchFamily="50" charset="-128"/>
              </a:rPr>
              <a:t> Promise(resolve =&gt;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err="1">
                <a:solidFill>
                  <a:srgbClr val="000000"/>
                </a:solidFill>
                <a:latin typeface="メイリオ" panose="020B0604030504040204" pitchFamily="50" charset="-128"/>
                <a:ea typeface="メイリオ" panose="020B0604030504040204" pitchFamily="50" charset="-128"/>
              </a:rPr>
              <a:t>setTimeout</a:t>
            </a:r>
            <a:r>
              <a:rPr lang="en-US" altLang="ja-JP" sz="1050" dirty="0">
                <a:solidFill>
                  <a:srgbClr val="000000"/>
                </a:solidFill>
                <a:latin typeface="メイリオ" panose="020B0604030504040204" pitchFamily="50" charset="-128"/>
                <a:ea typeface="メイリオ" panose="020B0604030504040204" pitchFamily="50" charset="-128"/>
              </a:rPr>
              <a:t>(resolve, </a:t>
            </a:r>
            <a:r>
              <a:rPr lang="en-US" altLang="ja-JP" sz="1050" dirty="0" err="1">
                <a:solidFill>
                  <a:srgbClr val="000000"/>
                </a:solidFill>
                <a:latin typeface="メイリオ" panose="020B0604030504040204" pitchFamily="50" charset="-128"/>
                <a:ea typeface="メイリオ" panose="020B0604030504040204" pitchFamily="50" charset="-128"/>
              </a:rPr>
              <a:t>ms</a:t>
            </a: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  });</a:t>
            </a:r>
          </a:p>
          <a:p>
            <a:pPr lvl="0" defTabSz="914400" eaLnBrk="0" fontAlgn="base" hangingPunct="0">
              <a:spcBef>
                <a:spcPct val="0"/>
              </a:spcBef>
              <a:spcAft>
                <a:spcPct val="0"/>
              </a:spcAft>
            </a:pPr>
            <a:r>
              <a:rPr lang="en-US" altLang="ja-JP" sz="1050" dirty="0">
                <a:solidFill>
                  <a:srgbClr val="000000"/>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endParaRPr lang="en-US" altLang="ja-JP" sz="1050" dirty="0">
              <a:solidFill>
                <a:srgbClr val="000000"/>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en-US" altLang="ja-JP" sz="1050" dirty="0" err="1">
                <a:solidFill>
                  <a:srgbClr val="000000"/>
                </a:solidFill>
                <a:latin typeface="メイリオ" panose="020B0604030504040204" pitchFamily="50" charset="-128"/>
                <a:ea typeface="メイリオ" panose="020B0604030504040204" pitchFamily="50" charset="-128"/>
              </a:rPr>
              <a:t>mainFunction</a:t>
            </a:r>
            <a:r>
              <a:rPr lang="en-US" altLang="ja-JP" sz="1050" dirty="0">
                <a:solidFill>
                  <a:srgbClr val="000000"/>
                </a:solidFill>
                <a:latin typeface="メイリオ" panose="020B0604030504040204" pitchFamily="50" charset="-128"/>
                <a:ea typeface="メイリオ" panose="020B0604030504040204" pitchFamily="50" charset="-128"/>
              </a:rPr>
              <a:t>(); </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 </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定義した</a:t>
            </a:r>
            <a:r>
              <a:rPr lang="en-US" altLang="ja-JP" sz="1050" dirty="0">
                <a:solidFill>
                  <a:schemeClr val="bg1">
                    <a:lumMod val="50000"/>
                  </a:schemeClr>
                </a:solidFill>
                <a:latin typeface="メイリオ" panose="020B0604030504040204" pitchFamily="50" charset="-128"/>
                <a:ea typeface="メイリオ" panose="020B0604030504040204" pitchFamily="50" charset="-128"/>
              </a:rPr>
              <a:t>async</a:t>
            </a:r>
            <a:r>
              <a:rPr lang="ja-JP" altLang="en-US" sz="1050" dirty="0">
                <a:solidFill>
                  <a:schemeClr val="bg1">
                    <a:lumMod val="50000"/>
                  </a:schemeClr>
                </a:solidFill>
                <a:latin typeface="メイリオ" panose="020B0604030504040204" pitchFamily="50" charset="-128"/>
                <a:ea typeface="メイリオ" panose="020B0604030504040204" pitchFamily="50" charset="-128"/>
              </a:rPr>
              <a:t>関数を実行します（このプログラムのエントリーポイント）</a:t>
            </a:r>
            <a:endParaRPr kumimoji="0" lang="ja-JP" altLang="ja-JP" sz="2000" i="0" u="none" strike="noStrike" cap="none" normalizeH="0" baseline="0" dirty="0">
              <a:ln>
                <a:noFill/>
              </a:ln>
              <a:solidFill>
                <a:schemeClr val="bg1">
                  <a:lumMod val="50000"/>
                </a:schemeClr>
              </a:solidFill>
              <a:effectLst/>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B7C1DBF7-7EF4-42E0-BD0F-8D30A6028646}"/>
              </a:ext>
            </a:extLst>
          </p:cNvPr>
          <p:cNvSpPr/>
          <p:nvPr/>
        </p:nvSpPr>
        <p:spPr>
          <a:xfrm>
            <a:off x="680237" y="2165846"/>
            <a:ext cx="3806037" cy="17730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A908F46-3311-4EB4-B41B-CB1627A433CB}"/>
              </a:ext>
            </a:extLst>
          </p:cNvPr>
          <p:cNvSpPr/>
          <p:nvPr/>
        </p:nvSpPr>
        <p:spPr>
          <a:xfrm>
            <a:off x="680238" y="2343150"/>
            <a:ext cx="2554281" cy="189730"/>
          </a:xfrm>
          <a:prstGeom prst="rect">
            <a:avLst/>
          </a:prstGeom>
          <a:solidFill>
            <a:srgbClr val="F5A62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B24AE91-F5ED-4867-9CFD-8C277500B906}"/>
              </a:ext>
            </a:extLst>
          </p:cNvPr>
          <p:cNvSpPr/>
          <p:nvPr/>
        </p:nvSpPr>
        <p:spPr>
          <a:xfrm>
            <a:off x="680238" y="2816905"/>
            <a:ext cx="2554281" cy="189730"/>
          </a:xfrm>
          <a:prstGeom prst="rect">
            <a:avLst/>
          </a:prstGeom>
          <a:solidFill>
            <a:srgbClr val="F5A62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301E4FB-2CE4-4A63-9BD4-41FB769B1B14}"/>
              </a:ext>
            </a:extLst>
          </p:cNvPr>
          <p:cNvSpPr/>
          <p:nvPr/>
        </p:nvSpPr>
        <p:spPr>
          <a:xfrm>
            <a:off x="680238" y="3290659"/>
            <a:ext cx="1691487" cy="338365"/>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E44D7D9-95AB-4550-804C-0AD03D72BE05}"/>
              </a:ext>
            </a:extLst>
          </p:cNvPr>
          <p:cNvSpPr/>
          <p:nvPr/>
        </p:nvSpPr>
        <p:spPr>
          <a:xfrm>
            <a:off x="351892" y="2026336"/>
            <a:ext cx="364249" cy="307777"/>
          </a:xfrm>
          <a:prstGeom prst="rect">
            <a:avLst/>
          </a:prstGeom>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①</a:t>
            </a:r>
          </a:p>
        </p:txBody>
      </p:sp>
      <p:sp>
        <p:nvSpPr>
          <p:cNvPr id="27" name="正方形/長方形 26">
            <a:extLst>
              <a:ext uri="{FF2B5EF4-FFF2-40B4-BE49-F238E27FC236}">
                <a16:creationId xmlns:a16="http://schemas.microsoft.com/office/drawing/2014/main" id="{D66D8519-C346-465D-9760-23D813F2AE82}"/>
              </a:ext>
            </a:extLst>
          </p:cNvPr>
          <p:cNvSpPr/>
          <p:nvPr/>
        </p:nvSpPr>
        <p:spPr>
          <a:xfrm>
            <a:off x="348662" y="2523843"/>
            <a:ext cx="364249" cy="307777"/>
          </a:xfrm>
          <a:prstGeom prst="rect">
            <a:avLst/>
          </a:prstGeom>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②</a:t>
            </a:r>
          </a:p>
        </p:txBody>
      </p:sp>
      <p:sp>
        <p:nvSpPr>
          <p:cNvPr id="28" name="正方形/長方形 27">
            <a:extLst>
              <a:ext uri="{FF2B5EF4-FFF2-40B4-BE49-F238E27FC236}">
                <a16:creationId xmlns:a16="http://schemas.microsoft.com/office/drawing/2014/main" id="{EEA44D9E-57B0-498B-B7EC-9D9FC4AEDD48}"/>
              </a:ext>
            </a:extLst>
          </p:cNvPr>
          <p:cNvSpPr/>
          <p:nvPr/>
        </p:nvSpPr>
        <p:spPr>
          <a:xfrm>
            <a:off x="332508" y="3305952"/>
            <a:ext cx="364249" cy="307777"/>
          </a:xfrm>
          <a:prstGeom prst="rect">
            <a:avLst/>
          </a:prstGeom>
        </p:spPr>
        <p:txBody>
          <a:bodyPr wrap="square">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③</a:t>
            </a:r>
          </a:p>
        </p:txBody>
      </p:sp>
      <p:sp>
        <p:nvSpPr>
          <p:cNvPr id="17" name="正方形/長方形 16">
            <a:extLst>
              <a:ext uri="{FF2B5EF4-FFF2-40B4-BE49-F238E27FC236}">
                <a16:creationId xmlns:a16="http://schemas.microsoft.com/office/drawing/2014/main" id="{8C686913-5220-4295-BC36-6604A1C402BA}"/>
              </a:ext>
            </a:extLst>
          </p:cNvPr>
          <p:cNvSpPr/>
          <p:nvPr/>
        </p:nvSpPr>
        <p:spPr>
          <a:xfrm>
            <a:off x="1378424" y="6011324"/>
            <a:ext cx="6387152" cy="523220"/>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チュートリアルページにコードサンプルが載っています。</a:t>
            </a:r>
            <a:endParaRPr lang="en-US" altLang="ja-JP" sz="1400" dirty="0">
              <a:latin typeface="メイリオ" panose="020B0604030504040204" pitchFamily="50" charset="-128"/>
              <a:ea typeface="メイリオ" panose="020B0604030504040204" pitchFamily="50" charset="-128"/>
              <a:hlinkClick r:id="rId3"/>
            </a:endParaRPr>
          </a:p>
          <a:p>
            <a:r>
              <a:rPr lang="ja-JP" altLang="en-US" sz="1400" dirty="0">
                <a:latin typeface="メイリオ" panose="020B0604030504040204" pitchFamily="50" charset="-128"/>
                <a:ea typeface="メイリオ" panose="020B0604030504040204" pitchFamily="50" charset="-128"/>
                <a:hlinkClick r:id="rId3"/>
              </a:rPr>
              <a:t>　</a:t>
            </a:r>
            <a:r>
              <a:rPr lang="en-US" altLang="ja-JP" sz="1400" dirty="0">
                <a:latin typeface="メイリオ" panose="020B0604030504040204" pitchFamily="50" charset="-128"/>
                <a:ea typeface="メイリオ" panose="020B0604030504040204" pitchFamily="50" charset="-128"/>
                <a:hlinkClick r:id="rId3"/>
              </a:rPr>
              <a:t>https://tutorial.chirimen.org/raspi3/section0#javascript</a:t>
            </a:r>
            <a:endParaRPr lang="ja-JP" altLang="en-US" sz="1400" dirty="0">
              <a:latin typeface="メイリオ" panose="020B0604030504040204" pitchFamily="50" charset="-128"/>
              <a:ea typeface="メイリオ" panose="020B0604030504040204" pitchFamily="50" charset="-128"/>
            </a:endParaRPr>
          </a:p>
        </p:txBody>
      </p:sp>
      <p:cxnSp>
        <p:nvCxnSpPr>
          <p:cNvPr id="5" name="コネクタ: カギ線 4">
            <a:extLst>
              <a:ext uri="{FF2B5EF4-FFF2-40B4-BE49-F238E27FC236}">
                <a16:creationId xmlns:a16="http://schemas.microsoft.com/office/drawing/2014/main" id="{84087F94-9F26-4443-9548-CF88C676AB32}"/>
              </a:ext>
            </a:extLst>
          </p:cNvPr>
          <p:cNvCxnSpPr>
            <a:stCxn id="23" idx="1"/>
            <a:endCxn id="24" idx="1"/>
          </p:cNvCxnSpPr>
          <p:nvPr/>
        </p:nvCxnSpPr>
        <p:spPr>
          <a:xfrm rot="10800000" flipV="1">
            <a:off x="680238" y="2438014"/>
            <a:ext cx="12700" cy="473755"/>
          </a:xfrm>
          <a:prstGeom prst="bentConnector3">
            <a:avLst>
              <a:gd name="adj1" fmla="val 450000"/>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F55169C-AB24-4AC2-AF70-99DE96A0F617}"/>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17</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72014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処理の解説</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7E3E968-C494-4918-87AA-6948A0605C26}"/>
              </a:ext>
            </a:extLst>
          </p:cNvPr>
          <p:cNvSpPr/>
          <p:nvPr/>
        </p:nvSpPr>
        <p:spPr>
          <a:xfrm>
            <a:off x="650728" y="1556057"/>
            <a:ext cx="8145542" cy="3754874"/>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最初に呼び出されるコードは </a:t>
            </a:r>
            <a:r>
              <a:rPr lang="ja-JP" altLang="en-US" sz="1400" dirty="0">
                <a:solidFill>
                  <a:srgbClr val="0070C0"/>
                </a:solidFill>
                <a:latin typeface="メイリオ" panose="020B0604030504040204" pitchFamily="50" charset="-128"/>
                <a:ea typeface="メイリオ" panose="020B0604030504040204" pitchFamily="50" charset="-128"/>
              </a:rPr>
              <a:t>await navigator.requestGPIOAccess()</a:t>
            </a:r>
            <a:r>
              <a:rPr lang="ja-JP" altLang="en-US" sz="1400" dirty="0">
                <a:latin typeface="メイリオ" panose="020B0604030504040204" pitchFamily="50" charset="-128"/>
                <a:ea typeface="メイリオ" panose="020B0604030504040204" pitchFamily="50" charset="-128"/>
              </a:rPr>
              <a:t> です。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 ここで先ほど出て来た </a:t>
            </a:r>
            <a:r>
              <a:rPr lang="ja-JP" altLang="en-US" sz="1400" dirty="0">
                <a:solidFill>
                  <a:srgbClr val="0070C0"/>
                </a:solidFill>
                <a:latin typeface="メイリオ" panose="020B0604030504040204" pitchFamily="50" charset="-128"/>
                <a:ea typeface="メイリオ" panose="020B0604030504040204" pitchFamily="50" charset="-128"/>
              </a:rPr>
              <a:t>Web GPIO API </a:t>
            </a:r>
            <a:r>
              <a:rPr lang="ja-JP" altLang="en-US" sz="1400" dirty="0">
                <a:latin typeface="メイリオ" panose="020B0604030504040204" pitchFamily="50" charset="-128"/>
                <a:ea typeface="メイリオ" panose="020B0604030504040204" pitchFamily="50" charset="-128"/>
              </a:rPr>
              <a:t>を使い、</a:t>
            </a:r>
            <a:r>
              <a:rPr lang="ja-JP" altLang="en-US" sz="1400" dirty="0">
                <a:solidFill>
                  <a:srgbClr val="0070C0"/>
                </a:solidFill>
                <a:latin typeface="メイリオ" panose="020B0604030504040204" pitchFamily="50" charset="-128"/>
                <a:ea typeface="メイリオ" panose="020B0604030504040204" pitchFamily="50" charset="-128"/>
              </a:rPr>
              <a:t>gpioAccess</a:t>
            </a:r>
            <a:r>
              <a:rPr lang="ja-JP" altLang="en-US" sz="1400" dirty="0">
                <a:latin typeface="メイリオ" panose="020B0604030504040204" pitchFamily="50" charset="-128"/>
                <a:ea typeface="メイリオ" panose="020B0604030504040204" pitchFamily="50" charset="-128"/>
              </a:rPr>
              <a:t> という GPIO</a:t>
            </a:r>
            <a:r>
              <a:rPr lang="en-US" altLang="ja-JP" sz="10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 にアクセスするための</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インタフェースを取得しています。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 </a:t>
            </a:r>
            <a:r>
              <a:rPr lang="ja-JP" altLang="en-US" sz="1400" dirty="0">
                <a:solidFill>
                  <a:srgbClr val="0070C0"/>
                </a:solidFill>
                <a:latin typeface="メイリオ" panose="020B0604030504040204" pitchFamily="50" charset="-128"/>
                <a:ea typeface="メイリオ" panose="020B0604030504040204" pitchFamily="50" charset="-128"/>
              </a:rPr>
              <a:t>var port = gpioAccess.ports.get(26); </a:t>
            </a:r>
            <a:endParaRPr lang="en-US" altLang="ja-JP" sz="1400" dirty="0">
              <a:solidFill>
                <a:srgbClr val="0070C0"/>
              </a:solidFill>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で 、</a:t>
            </a:r>
            <a:r>
              <a:rPr lang="ja-JP" altLang="en-US" sz="1400" b="1" dirty="0">
                <a:latin typeface="メイリオ" panose="020B0604030504040204" pitchFamily="50" charset="-128"/>
                <a:ea typeface="メイリオ" panose="020B0604030504040204" pitchFamily="50" charset="-128"/>
              </a:rPr>
              <a:t>GPIO</a:t>
            </a:r>
            <a:r>
              <a:rPr lang="ja-JP" altLang="en-US" sz="1400" dirty="0">
                <a:latin typeface="メイリオ" panose="020B0604030504040204" pitchFamily="50" charset="-128"/>
                <a:ea typeface="メイリオ" panose="020B0604030504040204" pitchFamily="50" charset="-128"/>
              </a:rPr>
              <a:t> の </a:t>
            </a:r>
            <a:r>
              <a:rPr lang="ja-JP" altLang="en-US" sz="1400" b="1" dirty="0">
                <a:latin typeface="メイリオ" panose="020B0604030504040204" pitchFamily="50" charset="-128"/>
                <a:ea typeface="メイリオ" panose="020B0604030504040204" pitchFamily="50" charset="-128"/>
              </a:rPr>
              <a:t>26 番ポート</a:t>
            </a:r>
            <a:r>
              <a:rPr lang="ja-JP" altLang="en-US" sz="1400" dirty="0">
                <a:latin typeface="メイリオ" panose="020B0604030504040204" pitchFamily="50" charset="-128"/>
                <a:ea typeface="メイリオ" panose="020B0604030504040204" pitchFamily="50" charset="-128"/>
              </a:rPr>
              <a:t>にアクセスするためのオブジェクト を取得しています。続いて、 </a:t>
            </a:r>
            <a:endParaRPr lang="en-US" altLang="ja-JP" sz="1400" dirty="0">
              <a:latin typeface="メイリオ" panose="020B0604030504040204" pitchFamily="50" charset="-128"/>
              <a:ea typeface="メイリオ" panose="020B0604030504040204" pitchFamily="50" charset="-128"/>
            </a:endParaRPr>
          </a:p>
          <a:p>
            <a:r>
              <a:rPr lang="ja-JP" altLang="en-US" sz="1400" dirty="0">
                <a:solidFill>
                  <a:srgbClr val="0070C0"/>
                </a:solidFill>
                <a:latin typeface="メイリオ" panose="020B0604030504040204" pitchFamily="50" charset="-128"/>
                <a:ea typeface="メイリオ" panose="020B0604030504040204" pitchFamily="50" charset="-128"/>
              </a:rPr>
              <a:t>await port.export("out") </a:t>
            </a:r>
            <a:r>
              <a:rPr lang="ja-JP" altLang="en-US" sz="1400" dirty="0">
                <a:latin typeface="メイリオ" panose="020B0604030504040204" pitchFamily="50" charset="-128"/>
                <a:ea typeface="メイリオ" panose="020B0604030504040204" pitchFamily="50" charset="-128"/>
              </a:rPr>
              <a:t>で GPIO の 26 番を「出力設定」にしています。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これにより LED への電圧の切り替えが可能になっています。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ポート方向は「出力設定（</a:t>
            </a:r>
            <a:r>
              <a:rPr lang="en-US" altLang="ja-JP" sz="1400" dirty="0">
                <a:latin typeface="メイリオ" panose="020B0604030504040204" pitchFamily="50" charset="-128"/>
                <a:ea typeface="メイリオ" panose="020B0604030504040204" pitchFamily="50" charset="-128"/>
              </a:rPr>
              <a:t>”out”</a:t>
            </a:r>
            <a:r>
              <a:rPr lang="ja-JP" altLang="en-US" sz="1400" dirty="0">
                <a:latin typeface="メイリオ" panose="020B0604030504040204" pitchFamily="50" charset="-128"/>
                <a:ea typeface="メイリオ" panose="020B0604030504040204" pitchFamily="50" charset="-128"/>
              </a:rPr>
              <a:t>）」と「入力設定</a:t>
            </a:r>
            <a:r>
              <a:rPr lang="en-US" altLang="ja-JP" sz="1400" dirty="0">
                <a:latin typeface="メイリオ" panose="020B0604030504040204" pitchFamily="50" charset="-128"/>
                <a:ea typeface="メイリオ" panose="020B0604030504040204" pitchFamily="50" charset="-128"/>
              </a:rPr>
              <a:t>(“in”)</a:t>
            </a:r>
            <a:r>
              <a:rPr lang="ja-JP" altLang="en-US" sz="1400" dirty="0">
                <a:latin typeface="メイリオ" panose="020B0604030504040204" pitchFamily="50" charset="-128"/>
                <a:ea typeface="メイリオ" panose="020B0604030504040204" pitchFamily="50" charset="-128"/>
              </a:rPr>
              <a:t>」を持っています。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最後に </a:t>
            </a:r>
            <a:r>
              <a:rPr lang="ja-JP" altLang="en-US" sz="1400" dirty="0">
                <a:solidFill>
                  <a:srgbClr val="0070C0"/>
                </a:solidFill>
                <a:latin typeface="メイリオ" panose="020B0604030504040204" pitchFamily="50" charset="-128"/>
                <a:ea typeface="メイリオ" panose="020B0604030504040204" pitchFamily="50" charset="-128"/>
              </a:rPr>
              <a:t>await sleep(1000)</a:t>
            </a:r>
            <a:r>
              <a:rPr lang="ja-JP" altLang="en-US" sz="1400" dirty="0">
                <a:latin typeface="メイリオ" panose="020B0604030504040204" pitchFamily="50" charset="-128"/>
                <a:ea typeface="メイリオ" panose="020B0604030504040204" pitchFamily="50" charset="-128"/>
              </a:rPr>
              <a:t> で 1000ms = 1 秒 待機させて無限ループをつくることで、 </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1 秒毎に </a:t>
            </a:r>
            <a:r>
              <a:rPr lang="ja-JP" altLang="en-US" sz="1400" dirty="0">
                <a:solidFill>
                  <a:srgbClr val="0070C0"/>
                </a:solidFill>
                <a:latin typeface="メイリオ" panose="020B0604030504040204" pitchFamily="50" charset="-128"/>
                <a:ea typeface="メイリオ" panose="020B0604030504040204" pitchFamily="50" charset="-128"/>
              </a:rPr>
              <a:t>port.write(1) </a:t>
            </a:r>
            <a:r>
              <a:rPr lang="ja-JP" altLang="en-US" sz="1400" dirty="0">
                <a:latin typeface="メイリオ" panose="020B0604030504040204" pitchFamily="50" charset="-128"/>
                <a:ea typeface="メイリオ" panose="020B0604030504040204" pitchFamily="50" charset="-128"/>
              </a:rPr>
              <a:t>と </a:t>
            </a:r>
            <a:r>
              <a:rPr lang="ja-JP" altLang="en-US" sz="1400" dirty="0">
                <a:solidFill>
                  <a:srgbClr val="0070C0"/>
                </a:solidFill>
                <a:latin typeface="メイリオ" panose="020B0604030504040204" pitchFamily="50" charset="-128"/>
                <a:ea typeface="メイリオ" panose="020B0604030504040204" pitchFamily="50" charset="-128"/>
              </a:rPr>
              <a:t>port.write(0) </a:t>
            </a:r>
            <a:r>
              <a:rPr lang="ja-JP" altLang="en-US" sz="1400" dirty="0">
                <a:latin typeface="メイリオ" panose="020B0604030504040204" pitchFamily="50" charset="-128"/>
                <a:ea typeface="メイリオ" panose="020B0604030504040204" pitchFamily="50" charset="-128"/>
              </a:rPr>
              <a:t>を交互に呼び出し、GPIO 26 番に対する電圧を</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3.3V → 0V → </a:t>
            </a:r>
            <a:r>
              <a:rPr lang="en-US" altLang="ja-JP" sz="1400" dirty="0">
                <a:latin typeface="メイリオ" panose="020B0604030504040204" pitchFamily="50" charset="-128"/>
                <a:ea typeface="メイリオ" panose="020B0604030504040204" pitchFamily="50" charset="-128"/>
              </a:rPr>
              <a:t>3.3V</a:t>
            </a:r>
            <a:r>
              <a:rPr lang="ja-JP" altLang="en-US" sz="1400" dirty="0">
                <a:latin typeface="メイリオ" panose="020B0604030504040204" pitchFamily="50" charset="-128"/>
                <a:ea typeface="メイリオ" panose="020B0604030504040204" pitchFamily="50" charset="-128"/>
              </a:rPr>
              <a:t> → </a:t>
            </a:r>
            <a:r>
              <a:rPr lang="en-US" altLang="ja-JP" sz="1400" dirty="0">
                <a:latin typeface="メイリオ" panose="020B0604030504040204" pitchFamily="50" charset="-128"/>
                <a:ea typeface="メイリオ" panose="020B0604030504040204" pitchFamily="50" charset="-128"/>
              </a:rPr>
              <a:t>0V</a:t>
            </a:r>
            <a:r>
              <a:rPr lang="ja-JP" altLang="en-US" sz="1400" dirty="0">
                <a:latin typeface="メイリオ" panose="020B0604030504040204" pitchFamily="50" charset="-128"/>
                <a:ea typeface="メイリオ" panose="020B0604030504040204" pitchFamily="50" charset="-128"/>
              </a:rPr>
              <a:t>（ループ） と繰り返し設定しています。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LED は一定以上の電圧 (赤色 LED だと概ね 1.8V 程度、青色 LED だと 3.1V 程度) 以上になると点灯する性質を持っていますので、3.3V になったときに点灯、0V になったときに消灯を繰り返すことになります。</a:t>
            </a:r>
            <a:r>
              <a:rPr lang="en-US" altLang="ja-JP" sz="1400" dirty="0" err="1">
                <a:latin typeface="メイリオ" panose="020B0604030504040204" pitchFamily="50" charset="-128"/>
                <a:ea typeface="メイリオ" panose="020B0604030504040204" pitchFamily="50" charset="-128"/>
              </a:rPr>
              <a:t>Raspi</a:t>
            </a:r>
            <a:r>
              <a:rPr lang="ja-JP" altLang="en-US" sz="1400" dirty="0">
                <a:latin typeface="メイリオ" panose="020B0604030504040204" pitchFamily="50" charset="-128"/>
                <a:ea typeface="メイリオ" panose="020B0604030504040204" pitchFamily="50" charset="-128"/>
              </a:rPr>
              <a:t> のポート出力電圧は</a:t>
            </a:r>
            <a:r>
              <a:rPr lang="en-US" altLang="ja-JP" sz="1400" dirty="0">
                <a:latin typeface="メイリオ" panose="020B0604030504040204" pitchFamily="50" charset="-128"/>
                <a:ea typeface="メイリオ" panose="020B0604030504040204" pitchFamily="50" charset="-128"/>
              </a:rPr>
              <a:t>3.3V</a:t>
            </a:r>
            <a:r>
              <a:rPr lang="ja-JP" altLang="en-US" sz="1400" dirty="0">
                <a:latin typeface="メイリオ" panose="020B0604030504040204" pitchFamily="50" charset="-128"/>
                <a:ea typeface="メイリオ" panose="020B0604030504040204" pitchFamily="50" charset="-128"/>
              </a:rPr>
              <a:t>になります。</a:t>
            </a:r>
          </a:p>
        </p:txBody>
      </p:sp>
      <p:sp>
        <p:nvSpPr>
          <p:cNvPr id="12" name="正方形/長方形 11">
            <a:extLst>
              <a:ext uri="{FF2B5EF4-FFF2-40B4-BE49-F238E27FC236}">
                <a16:creationId xmlns:a16="http://schemas.microsoft.com/office/drawing/2014/main" id="{FC87E32E-47AB-43BE-8701-BF5E34242555}"/>
              </a:ext>
            </a:extLst>
          </p:cNvPr>
          <p:cNvSpPr/>
          <p:nvPr/>
        </p:nvSpPr>
        <p:spPr>
          <a:xfrm>
            <a:off x="347730" y="1556057"/>
            <a:ext cx="4783828" cy="332398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①</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②</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③</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④</a:t>
            </a:r>
            <a:endParaRPr lang="en-US" altLang="ja-JP" sz="1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76EF0AAB-2B00-4870-BDEC-31A81E05B3BF}"/>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18</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70803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rmAutofit/>
          </a:bodyPr>
          <a:lstStyle/>
          <a:p>
            <a:pPr algn="l"/>
            <a:r>
              <a:rPr lang="ja-JP" altLang="en-US" sz="2400" b="1" dirty="0">
                <a:latin typeface="メイリオ" panose="020B0604030504040204" pitchFamily="50" charset="-128"/>
                <a:ea typeface="メイリオ" panose="020B0604030504040204" pitchFamily="50" charset="-128"/>
              </a:rPr>
              <a:t>目　次</a:t>
            </a:r>
          </a:p>
        </p:txBody>
      </p:sp>
      <p:sp>
        <p:nvSpPr>
          <p:cNvPr id="14" name="テキスト ボックス 13">
            <a:extLst>
              <a:ext uri="{FF2B5EF4-FFF2-40B4-BE49-F238E27FC236}">
                <a16:creationId xmlns:a16="http://schemas.microsoft.com/office/drawing/2014/main" id="{FA830626-26B3-439B-A74F-24C99C006B52}"/>
              </a:ext>
            </a:extLst>
          </p:cNvPr>
          <p:cNvSpPr txBox="1"/>
          <p:nvPr/>
        </p:nvSpPr>
        <p:spPr>
          <a:xfrm>
            <a:off x="209667" y="1002861"/>
            <a:ext cx="4542442" cy="5878532"/>
          </a:xfrm>
          <a:prstGeom prst="rect">
            <a:avLst/>
          </a:prstGeom>
          <a:noFill/>
        </p:spPr>
        <p:txBody>
          <a:bodyPr wrap="square" rtlCol="0">
            <a:spAutoFit/>
          </a:bodyPr>
          <a:lstStyle/>
          <a:p>
            <a:r>
              <a:rPr lang="ja-JP" altLang="en-US" sz="1600" u="sng" dirty="0">
                <a:latin typeface="メイリオ" panose="020B0604030504040204" pitchFamily="50" charset="-128"/>
                <a:ea typeface="メイリオ" panose="020B0604030504040204" pitchFamily="50" charset="-128"/>
              </a:rPr>
              <a:t>① </a:t>
            </a:r>
            <a:r>
              <a:rPr lang="en-US" altLang="ja-JP" sz="1600" u="sng" dirty="0">
                <a:latin typeface="メイリオ" panose="020B0604030504040204" pitchFamily="50" charset="-128"/>
                <a:ea typeface="メイリオ" panose="020B0604030504040204" pitchFamily="50" charset="-128"/>
              </a:rPr>
              <a:t>L </a:t>
            </a:r>
            <a:r>
              <a:rPr lang="ja-JP" altLang="en-US" sz="1600" u="sng" dirty="0">
                <a:latin typeface="メイリオ" panose="020B0604030504040204" pitchFamily="50" charset="-128"/>
                <a:ea typeface="メイリオ" panose="020B0604030504040204" pitchFamily="50" charset="-128"/>
              </a:rPr>
              <a:t>チカしてみよう </a:t>
            </a:r>
            <a:r>
              <a:rPr lang="en-US" altLang="ja-JP" sz="1600" u="sng" dirty="0">
                <a:latin typeface="メイリオ" panose="020B0604030504040204" pitchFamily="50" charset="-128"/>
                <a:ea typeface="メイリオ" panose="020B0604030504040204" pitchFamily="50" charset="-128"/>
              </a:rPr>
              <a:t>(</a:t>
            </a:r>
            <a:r>
              <a:rPr lang="ja-JP" altLang="en-US" sz="1600" u="sng" dirty="0">
                <a:latin typeface="メイリオ" panose="020B0604030504040204" pitchFamily="50" charset="-128"/>
                <a:ea typeface="メイリオ" panose="020B0604030504040204" pitchFamily="50" charset="-128"/>
              </a:rPr>
              <a:t>初めての </a:t>
            </a:r>
            <a:r>
              <a:rPr lang="en-US" altLang="ja-JP" sz="1600" u="sng" dirty="0">
                <a:latin typeface="メイリオ" panose="020B0604030504040204" pitchFamily="50" charset="-128"/>
                <a:ea typeface="メイリオ" panose="020B0604030504040204" pitchFamily="50" charset="-128"/>
              </a:rPr>
              <a:t>GPIO)</a:t>
            </a:r>
            <a:endParaRPr lang="ja-JP" altLang="en-US" sz="1600" u="sng"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1. </a:t>
            </a:r>
            <a:r>
              <a:rPr lang="ja-JP" altLang="en-US" sz="1200" dirty="0">
                <a:latin typeface="メイリオ" panose="020B0604030504040204" pitchFamily="50" charset="-128"/>
                <a:ea typeface="メイリオ" panose="020B0604030504040204" pitchFamily="50" charset="-128"/>
              </a:rPr>
              <a:t>はじめに</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2. </a:t>
            </a:r>
            <a:r>
              <a:rPr lang="ja-JP" altLang="en-US" sz="1200" dirty="0">
                <a:latin typeface="メイリオ" panose="020B0604030504040204" pitchFamily="50" charset="-128"/>
                <a:ea typeface="メイリオ" panose="020B0604030504040204" pitchFamily="50" charset="-128"/>
              </a:rPr>
              <a:t>事前準備 </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機材確認</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基本ハードウェア</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3.</a:t>
            </a:r>
            <a:r>
              <a:rPr lang="ja-JP" altLang="en-US" sz="1200" dirty="0">
                <a:latin typeface="メイリオ" panose="020B0604030504040204" pitchFamily="50" charset="-128"/>
                <a:ea typeface="メイリオ" panose="020B0604030504040204" pitchFamily="50" charset="-128"/>
              </a:rPr>
              <a:t> 事前準備（機材確認）</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電子パーツ</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4. CHIRIMEN for Raspberry Pi 3 </a:t>
            </a:r>
            <a:r>
              <a:rPr lang="ja-JP" altLang="en-US" sz="1200" dirty="0">
                <a:latin typeface="メイリオ" panose="020B0604030504040204" pitchFamily="50" charset="-128"/>
                <a:ea typeface="メイリオ" panose="020B0604030504040204" pitchFamily="50" charset="-128"/>
              </a:rPr>
              <a:t>を起動してみよう</a:t>
            </a:r>
          </a:p>
          <a:p>
            <a:pPr lvl="1"/>
            <a:r>
              <a:rPr lang="ja-JP" altLang="en-US" sz="1200" dirty="0">
                <a:latin typeface="メイリオ" panose="020B0604030504040204" pitchFamily="50" charset="-128"/>
                <a:ea typeface="メイリオ" panose="020B0604030504040204" pitchFamily="50" charset="-128"/>
              </a:rPr>
              <a:t>接続方法</a:t>
            </a:r>
          </a:p>
          <a:p>
            <a:pPr lvl="1"/>
            <a:r>
              <a:rPr lang="ja-JP" altLang="en-US" sz="1200" dirty="0">
                <a:latin typeface="メイリオ" panose="020B0604030504040204" pitchFamily="50" charset="-128"/>
                <a:ea typeface="メイリオ" panose="020B0604030504040204" pitchFamily="50" charset="-128"/>
              </a:rPr>
              <a:t>起動確認</a:t>
            </a:r>
          </a:p>
          <a:p>
            <a:pPr lvl="1"/>
            <a:r>
              <a:rPr lang="ja-JP" altLang="en-US" sz="1200" dirty="0">
                <a:latin typeface="メイリオ" panose="020B0604030504040204" pitchFamily="50" charset="-128"/>
                <a:ea typeface="メイリオ" panose="020B0604030504040204" pitchFamily="50" charset="-128"/>
              </a:rPr>
              <a:t>残念ながら上記画面が表示されなかった！？</a:t>
            </a:r>
          </a:p>
          <a:p>
            <a:pPr lvl="1"/>
            <a:r>
              <a:rPr lang="en-US" altLang="ja-JP" sz="1200" dirty="0" err="1">
                <a:latin typeface="メイリオ" panose="020B0604030504040204" pitchFamily="50" charset="-128"/>
                <a:ea typeface="メイリオ" panose="020B0604030504040204" pitchFamily="50" charset="-128"/>
              </a:rPr>
              <a:t>WiFi</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の設定</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5. </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L </a:t>
            </a:r>
            <a:r>
              <a:rPr lang="ja-JP" altLang="en-US" sz="1200" dirty="0">
                <a:latin typeface="メイリオ" panose="020B0604030504040204" pitchFamily="50" charset="-128"/>
                <a:ea typeface="メイリオ" panose="020B0604030504040204" pitchFamily="50" charset="-128"/>
              </a:rPr>
              <a:t>チカ」をやってみよう</a:t>
            </a:r>
          </a:p>
          <a:p>
            <a:pPr lvl="1"/>
            <a:r>
              <a:rPr lang="ja-JP" altLang="en-US" sz="1200" dirty="0">
                <a:latin typeface="メイリオ" panose="020B0604030504040204" pitchFamily="50" charset="-128"/>
                <a:ea typeface="メイリオ" panose="020B0604030504040204" pitchFamily="50" charset="-128"/>
              </a:rPr>
              <a:t>そもそも「</a:t>
            </a:r>
            <a:r>
              <a:rPr lang="en-US" altLang="ja-JP" sz="1200" dirty="0">
                <a:latin typeface="メイリオ" panose="020B0604030504040204" pitchFamily="50" charset="-128"/>
                <a:ea typeface="メイリオ" panose="020B0604030504040204" pitchFamily="50" charset="-128"/>
              </a:rPr>
              <a:t>L </a:t>
            </a:r>
            <a:r>
              <a:rPr lang="ja-JP" altLang="en-US" sz="1200" dirty="0">
                <a:latin typeface="メイリオ" panose="020B0604030504040204" pitchFamily="50" charset="-128"/>
                <a:ea typeface="メイリオ" panose="020B0604030504040204" pitchFamily="50" charset="-128"/>
              </a:rPr>
              <a:t>チカ」って何？</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ブレッドボードの使い方／ </a:t>
            </a:r>
            <a:r>
              <a:rPr lang="en-US" altLang="ja-JP" sz="1200" dirty="0">
                <a:latin typeface="メイリオ" panose="020B0604030504040204" pitchFamily="50" charset="-128"/>
                <a:ea typeface="メイリオ" panose="020B0604030504040204" pitchFamily="50" charset="-128"/>
              </a:rPr>
              <a:t>LED</a:t>
            </a:r>
            <a:r>
              <a:rPr lang="ja-JP" altLang="en-US" sz="1200" dirty="0">
                <a:latin typeface="メイリオ" panose="020B0604030504040204" pitchFamily="50" charset="-128"/>
                <a:ea typeface="メイリオ" panose="020B0604030504040204" pitchFamily="50" charset="-128"/>
              </a:rPr>
              <a:t>の使い方</a:t>
            </a:r>
          </a:p>
          <a:p>
            <a:pPr lvl="1"/>
            <a:r>
              <a:rPr lang="ja-JP" altLang="en-US" sz="1200" dirty="0">
                <a:latin typeface="メイリオ" panose="020B0604030504040204" pitchFamily="50" charset="-128"/>
                <a:ea typeface="メイリオ" panose="020B0604030504040204" pitchFamily="50" charset="-128"/>
              </a:rPr>
              <a:t>配線してみよう</a:t>
            </a:r>
          </a:p>
          <a:p>
            <a:pPr lvl="1"/>
            <a:r>
              <a:rPr lang="en-US" altLang="ja-JP" sz="1200" dirty="0">
                <a:latin typeface="メイリオ" panose="020B0604030504040204" pitchFamily="50" charset="-128"/>
                <a:ea typeface="メイリオ" panose="020B0604030504040204" pitchFamily="50" charset="-128"/>
              </a:rPr>
              <a:t>example </a:t>
            </a:r>
            <a:r>
              <a:rPr lang="ja-JP" altLang="en-US" sz="1200" dirty="0">
                <a:latin typeface="メイリオ" panose="020B0604030504040204" pitchFamily="50" charset="-128"/>
                <a:ea typeface="メイリオ" panose="020B0604030504040204" pitchFamily="50" charset="-128"/>
              </a:rPr>
              <a:t>を実行してみる</a:t>
            </a:r>
          </a:p>
          <a:p>
            <a:pPr lvl="1"/>
            <a:r>
              <a:rPr lang="ja-JP" altLang="en-US" sz="1200" dirty="0">
                <a:latin typeface="メイリオ" panose="020B0604030504040204" pitchFamily="50" charset="-128"/>
                <a:ea typeface="メイリオ" panose="020B0604030504040204" pitchFamily="50" charset="-128"/>
              </a:rPr>
              <a:t>コードを眺めてみよう</a:t>
            </a:r>
            <a:endParaRPr lang="en-US" altLang="ja-JP" sz="1200" dirty="0">
              <a:latin typeface="メイリオ" panose="020B0604030504040204" pitchFamily="50" charset="-128"/>
              <a:ea typeface="メイリオ" panose="020B0604030504040204" pitchFamily="50" charset="-128"/>
            </a:endParaRPr>
          </a:p>
          <a:p>
            <a:pPr lvl="1"/>
            <a:r>
              <a:rPr lang="en-US" altLang="ja-JP" sz="1200" dirty="0">
                <a:latin typeface="メイリオ" panose="020B0604030504040204" pitchFamily="50" charset="-128"/>
                <a:ea typeface="メイリオ" panose="020B0604030504040204" pitchFamily="50" charset="-128"/>
              </a:rPr>
              <a:t>JSBIN</a:t>
            </a:r>
            <a:r>
              <a:rPr lang="ja-JP" altLang="en-US" sz="1200" dirty="0">
                <a:latin typeface="メイリオ" panose="020B0604030504040204" pitchFamily="50" charset="-128"/>
                <a:ea typeface="メイリオ" panose="020B0604030504040204" pitchFamily="50" charset="-128"/>
              </a:rPr>
              <a:t> の </a:t>
            </a:r>
            <a:r>
              <a:rPr lang="en-US" altLang="ja-JP" sz="1200" dirty="0">
                <a:latin typeface="メイリオ" panose="020B0604030504040204" pitchFamily="50" charset="-128"/>
                <a:ea typeface="メイリオ" panose="020B0604030504040204" pitchFamily="50" charset="-128"/>
              </a:rPr>
              <a:t>example</a:t>
            </a:r>
            <a:r>
              <a:rPr lang="ja-JP" altLang="en-US" sz="1200" dirty="0">
                <a:latin typeface="メイリオ" panose="020B0604030504040204" pitchFamily="50" charset="-128"/>
                <a:ea typeface="メイリオ" panose="020B0604030504040204" pitchFamily="50" charset="-128"/>
              </a:rPr>
              <a:t> を起動</a:t>
            </a:r>
            <a:endParaRPr lang="en-US" altLang="ja-JP" sz="1200" dirty="0">
              <a:latin typeface="メイリオ" panose="020B0604030504040204" pitchFamily="50" charset="-128"/>
              <a:ea typeface="メイリオ" panose="020B0604030504040204" pitchFamily="50" charset="-128"/>
            </a:endParaRPr>
          </a:p>
          <a:p>
            <a:pPr lvl="1"/>
            <a:r>
              <a:rPr lang="en-US" altLang="ja-JP" sz="1200" dirty="0">
                <a:latin typeface="メイリオ" panose="020B0604030504040204" pitchFamily="50" charset="-128"/>
                <a:ea typeface="メイリオ" panose="020B0604030504040204" pitchFamily="50" charset="-128"/>
              </a:rPr>
              <a:t>JSBIN</a:t>
            </a:r>
            <a:r>
              <a:rPr lang="ja-JP" altLang="en-US" sz="1200" dirty="0">
                <a:latin typeface="メイリオ" panose="020B0604030504040204" pitchFamily="50" charset="-128"/>
                <a:ea typeface="メイリオ" panose="020B0604030504040204" pitchFamily="50" charset="-128"/>
              </a:rPr>
              <a:t> の 画面構成</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L</a:t>
            </a:r>
            <a:r>
              <a:rPr lang="ja-JP" altLang="en-US" sz="1200" dirty="0">
                <a:latin typeface="メイリオ" panose="020B0604030504040204" pitchFamily="50" charset="-128"/>
                <a:ea typeface="メイリオ" panose="020B0604030504040204" pitchFamily="50" charset="-128"/>
              </a:rPr>
              <a:t>チカ」のコード </a:t>
            </a:r>
            <a:r>
              <a:rPr lang="en-US" altLang="ja-JP" sz="1200" dirty="0">
                <a:latin typeface="メイリオ" panose="020B0604030504040204" pitchFamily="50" charset="-128"/>
                <a:ea typeface="メイリオ" panose="020B0604030504040204" pitchFamily="50" charset="-128"/>
              </a:rPr>
              <a:t>HTML</a:t>
            </a:r>
          </a:p>
          <a:p>
            <a:pPr lvl="1"/>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L</a:t>
            </a:r>
            <a:r>
              <a:rPr lang="ja-JP" altLang="en-US" sz="1200" dirty="0">
                <a:latin typeface="メイリオ" panose="020B0604030504040204" pitchFamily="50" charset="-128"/>
                <a:ea typeface="メイリオ" panose="020B0604030504040204" pitchFamily="50" charset="-128"/>
              </a:rPr>
              <a:t>チカ」のコード </a:t>
            </a:r>
            <a:r>
              <a:rPr lang="en-US" altLang="ja-JP" sz="1200" dirty="0">
                <a:latin typeface="メイリオ" panose="020B0604030504040204" pitchFamily="50" charset="-128"/>
                <a:ea typeface="メイリオ" panose="020B0604030504040204" pitchFamily="50" charset="-128"/>
              </a:rPr>
              <a:t>JavaScript</a:t>
            </a:r>
          </a:p>
          <a:p>
            <a:pPr lvl="1"/>
            <a:r>
              <a:rPr lang="ja-JP" altLang="en-US" sz="1200" dirty="0">
                <a:latin typeface="メイリオ" panose="020B0604030504040204" pitchFamily="50" charset="-128"/>
                <a:ea typeface="メイリオ" panose="020B0604030504040204" pitchFamily="50" charset="-128"/>
              </a:rPr>
              <a:t>処理の解説</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うまくいかなかったら</a:t>
            </a:r>
            <a:r>
              <a:rPr lang="en-US" altLang="ja-JP" sz="1200" dirty="0">
                <a:latin typeface="メイリオ" panose="020B0604030504040204" pitchFamily="50" charset="-128"/>
                <a:ea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非同期処理について／</a:t>
            </a:r>
            <a:r>
              <a:rPr lang="en-US" altLang="ja-JP" sz="1200" dirty="0">
                <a:latin typeface="メイリオ" panose="020B0604030504040204" pitchFamily="50" charset="-128"/>
                <a:ea typeface="メイリオ" panose="020B0604030504040204" pitchFamily="50" charset="-128"/>
              </a:rPr>
              <a:t>GPIO </a:t>
            </a:r>
            <a:r>
              <a:rPr lang="ja-JP" altLang="en-US" sz="1200" dirty="0">
                <a:latin typeface="メイリオ" panose="020B0604030504040204" pitchFamily="50" charset="-128"/>
                <a:ea typeface="メイリオ" panose="020B0604030504040204" pitchFamily="50" charset="-128"/>
              </a:rPr>
              <a:t>とは</a:t>
            </a:r>
          </a:p>
          <a:p>
            <a:pPr lvl="1"/>
            <a:r>
              <a:rPr lang="en-US" altLang="ja-JP" sz="1200" dirty="0" err="1">
                <a:latin typeface="メイリオ" panose="020B0604030504040204" pitchFamily="50" charset="-128"/>
                <a:ea typeface="メイリオ" panose="020B0604030504040204" pitchFamily="50" charset="-128"/>
              </a:rPr>
              <a:t>GPIOPort</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の処理まとめ</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6.</a:t>
            </a:r>
            <a:r>
              <a:rPr lang="ja-JP" altLang="en-US" sz="1200" dirty="0">
                <a:latin typeface="メイリオ" panose="020B0604030504040204" pitchFamily="50" charset="-128"/>
                <a:ea typeface="メイリオ" panose="020B0604030504040204" pitchFamily="50" charset="-128"/>
              </a:rPr>
              <a:t> ここまでのまとめ</a:t>
            </a:r>
          </a:p>
        </p:txBody>
      </p:sp>
      <p:sp>
        <p:nvSpPr>
          <p:cNvPr id="3" name="正方形/長方形 2">
            <a:extLst>
              <a:ext uri="{FF2B5EF4-FFF2-40B4-BE49-F238E27FC236}">
                <a16:creationId xmlns:a16="http://schemas.microsoft.com/office/drawing/2014/main" id="{5DF4AA31-2B67-43A2-85D7-49445ECAD1C3}"/>
              </a:ext>
            </a:extLst>
          </p:cNvPr>
          <p:cNvSpPr/>
          <p:nvPr/>
        </p:nvSpPr>
        <p:spPr>
          <a:xfrm>
            <a:off x="4250068" y="1002860"/>
            <a:ext cx="4893932" cy="4401205"/>
          </a:xfrm>
          <a:prstGeom prst="rect">
            <a:avLst/>
          </a:prstGeom>
        </p:spPr>
        <p:txBody>
          <a:bodyPr wrap="square">
            <a:spAutoFit/>
          </a:bodyPr>
          <a:lstStyle/>
          <a:p>
            <a:r>
              <a:rPr lang="ja-JP" altLang="en-US" sz="1600" u="sng" dirty="0">
                <a:latin typeface="メイリオ" panose="020B0604030504040204" pitchFamily="50" charset="-128"/>
                <a:ea typeface="メイリオ" panose="020B0604030504040204" pitchFamily="50" charset="-128"/>
              </a:rPr>
              <a:t>②</a:t>
            </a:r>
            <a:r>
              <a:rPr lang="en-US" altLang="ja-JP" sz="1600" u="sng" dirty="0">
                <a:latin typeface="メイリオ" panose="020B0604030504040204" pitchFamily="50" charset="-128"/>
                <a:ea typeface="メイリオ" panose="020B0604030504040204" pitchFamily="50" charset="-128"/>
              </a:rPr>
              <a:t> GPIO </a:t>
            </a:r>
            <a:r>
              <a:rPr lang="ja-JP" altLang="en-US" sz="1600" u="sng" dirty="0">
                <a:latin typeface="メイリオ" panose="020B0604030504040204" pitchFamily="50" charset="-128"/>
                <a:ea typeface="メイリオ" panose="020B0604030504040204" pitchFamily="50" charset="-128"/>
              </a:rPr>
              <a:t>の使い方</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7. GPIO</a:t>
            </a:r>
            <a:r>
              <a:rPr lang="ja-JP" altLang="en-US" sz="1200" dirty="0">
                <a:latin typeface="メイリオ" panose="020B0604030504040204" pitchFamily="50" charset="-128"/>
                <a:ea typeface="メイリオ" panose="020B0604030504040204" pitchFamily="50" charset="-128"/>
              </a:rPr>
              <a:t>の使い方</a:t>
            </a:r>
          </a:p>
          <a:p>
            <a:pPr lvl="1"/>
            <a:r>
              <a:rPr lang="ja-JP" altLang="en-US" sz="1200" dirty="0">
                <a:latin typeface="メイリオ" panose="020B0604030504040204" pitchFamily="50" charset="-128"/>
                <a:ea typeface="メイリオ" panose="020B0604030504040204" pitchFamily="50" charset="-128"/>
              </a:rPr>
              <a:t>用意するもの</a:t>
            </a:r>
          </a:p>
          <a:p>
            <a:pPr lvl="1"/>
            <a:r>
              <a:rPr lang="en-US" altLang="ja-JP" sz="1200" dirty="0">
                <a:latin typeface="メイリオ" panose="020B0604030504040204" pitchFamily="50" charset="-128"/>
                <a:ea typeface="メイリオ" panose="020B0604030504040204" pitchFamily="50" charset="-128"/>
              </a:rPr>
              <a:t>CHIRIMEN for Raspberry Pi 3 </a:t>
            </a:r>
            <a:r>
              <a:rPr lang="ja-JP" altLang="en-US" sz="1200" dirty="0">
                <a:latin typeface="メイリオ" panose="020B0604030504040204" pitchFamily="50" charset="-128"/>
                <a:ea typeface="メイリオ" panose="020B0604030504040204" pitchFamily="50" charset="-128"/>
              </a:rPr>
              <a:t>の起動と </a:t>
            </a:r>
            <a:r>
              <a:rPr lang="en-US" altLang="ja-JP" sz="1200" dirty="0">
                <a:latin typeface="メイリオ" panose="020B0604030504040204" pitchFamily="50" charset="-128"/>
                <a:ea typeface="メイリオ" panose="020B0604030504040204" pitchFamily="50" charset="-128"/>
              </a:rPr>
              <a:t>L </a:t>
            </a:r>
            <a:r>
              <a:rPr lang="ja-JP" altLang="en-US" sz="1200" dirty="0">
                <a:latin typeface="メイリオ" panose="020B0604030504040204" pitchFamily="50" charset="-128"/>
                <a:ea typeface="メイリオ" panose="020B0604030504040204" pitchFamily="50" charset="-128"/>
              </a:rPr>
              <a:t>チカの確認</a:t>
            </a:r>
          </a:p>
          <a:p>
            <a:pPr lvl="1"/>
            <a:r>
              <a:rPr lang="ja-JP" altLang="en-US" sz="1200" dirty="0">
                <a:latin typeface="メイリオ" panose="020B0604030504040204" pitchFamily="50" charset="-128"/>
                <a:ea typeface="メイリオ" panose="020B0604030504040204" pitchFamily="50" charset="-128"/>
              </a:rPr>
              <a:t>マウスクリックで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の </a:t>
            </a:r>
            <a:r>
              <a:rPr lang="en-US" altLang="ja-JP" sz="1200" dirty="0">
                <a:latin typeface="メイリオ" panose="020B0604030504040204" pitchFamily="50" charset="-128"/>
                <a:ea typeface="メイリオ" panose="020B0604030504040204" pitchFamily="50" charset="-128"/>
              </a:rPr>
              <a:t>ON/OFF </a:t>
            </a:r>
            <a:r>
              <a:rPr lang="ja-JP" altLang="en-US" sz="1200" dirty="0">
                <a:latin typeface="メイリオ" panose="020B0604030504040204" pitchFamily="50" charset="-128"/>
                <a:ea typeface="メイリオ" panose="020B0604030504040204" pitchFamily="50" charset="-128"/>
              </a:rPr>
              <a:t>を制御してみる</a:t>
            </a:r>
          </a:p>
          <a:p>
            <a:pPr lvl="1"/>
            <a:r>
              <a:rPr lang="en-US" altLang="ja-JP" sz="1200" dirty="0" err="1">
                <a:latin typeface="メイリオ" panose="020B0604030504040204" pitchFamily="50" charset="-128"/>
                <a:ea typeface="メイリオ" panose="020B0604030504040204" pitchFamily="50" charset="-128"/>
              </a:rPr>
              <a:t>JSFiddle</a:t>
            </a:r>
            <a:r>
              <a:rPr lang="ja-JP" altLang="en-US" sz="1200" dirty="0">
                <a:latin typeface="メイリオ" panose="020B0604030504040204" pitchFamily="50" charset="-128"/>
                <a:ea typeface="メイリオ" panose="020B0604030504040204" pitchFamily="50" charset="-128"/>
              </a:rPr>
              <a:t> の 画面構成</a:t>
            </a:r>
            <a:endParaRPr lang="en-US" altLang="ja-JP" sz="1200" dirty="0">
              <a:latin typeface="メイリオ" panose="020B0604030504040204" pitchFamily="50" charset="-128"/>
              <a:ea typeface="メイリオ" panose="020B0604030504040204" pitchFamily="50" charset="-128"/>
            </a:endParaRPr>
          </a:p>
          <a:p>
            <a:pPr lvl="1"/>
            <a:r>
              <a:rPr lang="en-US" altLang="ja-JP" sz="1200" dirty="0">
                <a:latin typeface="メイリオ" panose="020B0604030504040204" pitchFamily="50" charset="-128"/>
                <a:ea typeface="メイリオ" panose="020B0604030504040204" pitchFamily="50" charset="-128"/>
              </a:rPr>
              <a:t>HTML/CSS </a:t>
            </a:r>
            <a:r>
              <a:rPr lang="ja-JP" altLang="en-US" sz="1200" dirty="0">
                <a:latin typeface="メイリオ" panose="020B0604030504040204" pitchFamily="50" charset="-128"/>
                <a:ea typeface="メイリオ" panose="020B0604030504040204" pitchFamily="50" charset="-128"/>
              </a:rPr>
              <a:t>を記載する</a:t>
            </a:r>
          </a:p>
          <a:p>
            <a:pPr lvl="1"/>
            <a:r>
              <a:rPr lang="ja-JP" altLang="en-US" sz="1200" dirty="0">
                <a:latin typeface="メイリオ" panose="020B0604030504040204" pitchFamily="50" charset="-128"/>
                <a:ea typeface="メイリオ" panose="020B0604030504040204" pitchFamily="50" charset="-128"/>
              </a:rPr>
              <a:t>ボタンに反応する画面を作る</a:t>
            </a:r>
          </a:p>
          <a:p>
            <a:pPr lvl="1"/>
            <a:r>
              <a:rPr lang="ja-JP" altLang="en-US" sz="1200" dirty="0">
                <a:latin typeface="メイリオ" panose="020B0604030504040204" pitchFamily="50" charset="-128"/>
                <a:ea typeface="メイリオ" panose="020B0604030504040204" pitchFamily="50" charset="-128"/>
              </a:rPr>
              <a:t>ボタンに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を反応させる</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画面のボタンをモーメンタリ動作に変えておく</a:t>
            </a:r>
          </a:p>
          <a:p>
            <a:pPr lvl="1"/>
            <a:r>
              <a:rPr lang="ja-JP" altLang="en-US" sz="1200" dirty="0">
                <a:latin typeface="メイリオ" panose="020B0604030504040204" pitchFamily="50" charset="-128"/>
                <a:ea typeface="メイリオ" panose="020B0604030504040204" pitchFamily="50" charset="-128"/>
              </a:rPr>
              <a:t>マウスクリックのかわりにタクトスイッチを使ってみる</a:t>
            </a:r>
          </a:p>
          <a:p>
            <a:pPr lvl="1"/>
            <a:r>
              <a:rPr lang="ja-JP" altLang="en-US" sz="1200" dirty="0">
                <a:latin typeface="メイリオ" panose="020B0604030504040204" pitchFamily="50" charset="-128"/>
                <a:ea typeface="メイリオ" panose="020B0604030504040204" pitchFamily="50" charset="-128"/>
              </a:rPr>
              <a:t>部品と配線について</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スイッチは「プルアップ」回路で接続</a:t>
            </a:r>
          </a:p>
          <a:p>
            <a:pPr lvl="1"/>
            <a:r>
              <a:rPr lang="ja-JP" altLang="en-US" sz="1200" dirty="0">
                <a:latin typeface="メイリオ" panose="020B0604030504040204" pitchFamily="50" charset="-128"/>
                <a:ea typeface="メイリオ" panose="020B0604030504040204" pitchFamily="50" charset="-128"/>
              </a:rPr>
              <a:t>スイッチに反応するようにする </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port.onchange</a:t>
            </a:r>
            <a:r>
              <a:rPr lang="en-US" altLang="ja-JP" sz="1200" dirty="0">
                <a:latin typeface="メイリオ" panose="020B0604030504040204" pitchFamily="50" charset="-128"/>
                <a:ea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8.</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のかわりに ギアモータ（ちびギアモータ）を動かしてみる</a:t>
            </a:r>
          </a:p>
          <a:p>
            <a:pPr lvl="1"/>
            <a:r>
              <a:rPr lang="ja-JP" altLang="en-US" sz="1200" dirty="0">
                <a:latin typeface="メイリオ" panose="020B0604030504040204" pitchFamily="50" charset="-128"/>
                <a:ea typeface="メイリオ" panose="020B0604030504040204" pitchFamily="50" charset="-128"/>
              </a:rPr>
              <a:t>部品と配線について</a:t>
            </a:r>
            <a:endParaRPr lang="en-US" altLang="ja-JP" sz="1200" dirty="0">
              <a:latin typeface="メイリオ" panose="020B0604030504040204" pitchFamily="50" charset="-128"/>
              <a:ea typeface="メイリオ" panose="020B0604030504040204" pitchFamily="50" charset="-128"/>
            </a:endParaRPr>
          </a:p>
          <a:p>
            <a:pPr lvl="1"/>
            <a:r>
              <a:rPr lang="ja-JP" altLang="en-US" sz="1200" dirty="0">
                <a:latin typeface="メイリオ" panose="020B0604030504040204" pitchFamily="50" charset="-128"/>
                <a:ea typeface="メイリオ" panose="020B0604030504040204" pitchFamily="50" charset="-128"/>
              </a:rPr>
              <a:t>コードは</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書き換えなくて良い</a:t>
            </a:r>
            <a:endParaRPr lang="en-US" altLang="ja-JP" sz="1200" dirty="0">
              <a:latin typeface="メイリオ" panose="020B0604030504040204" pitchFamily="50" charset="-128"/>
              <a:ea typeface="メイリオ" panose="020B0604030504040204" pitchFamily="50" charset="-128"/>
            </a:endParaRPr>
          </a:p>
          <a:p>
            <a:pPr lvl="1"/>
            <a:r>
              <a:rPr lang="en-US" altLang="ja-JP" sz="1200" dirty="0">
                <a:latin typeface="メイリオ" panose="020B0604030504040204" pitchFamily="50" charset="-128"/>
                <a:ea typeface="メイリオ" panose="020B0604030504040204" pitchFamily="50" charset="-128"/>
              </a:rPr>
              <a:t>MOSFET </a:t>
            </a:r>
            <a:r>
              <a:rPr lang="ja-JP" altLang="en-US" sz="1200" dirty="0">
                <a:latin typeface="メイリオ" panose="020B0604030504040204" pitchFamily="50" charset="-128"/>
                <a:ea typeface="メイリオ" panose="020B0604030504040204" pitchFamily="50" charset="-128"/>
              </a:rPr>
              <a:t>とは</a:t>
            </a: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9.</a:t>
            </a:r>
            <a:r>
              <a:rPr lang="ja-JP" altLang="en-US" sz="1200" dirty="0">
                <a:latin typeface="メイリオ" panose="020B0604030504040204" pitchFamily="50" charset="-128"/>
                <a:ea typeface="メイリオ" panose="020B0604030504040204" pitchFamily="50" charset="-128"/>
              </a:rPr>
              <a:t> ここまでのまとめ</a:t>
            </a:r>
            <a:endParaRPr lang="en-US" altLang="ja-JP" sz="1200" dirty="0">
              <a:latin typeface="メイリオ" panose="020B0604030504040204" pitchFamily="50" charset="-128"/>
              <a:ea typeface="メイリオ" panose="020B0604030504040204" pitchFamily="50" charset="-128"/>
            </a:endParaRPr>
          </a:p>
          <a:p>
            <a:endParaRPr lang="ja-JP" altLang="en-US" sz="1200" b="0" i="0" dirty="0">
              <a:effectLst/>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FCE9C00-E19C-466F-8A79-06E41A69A333}"/>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a:t>
            </a:fld>
            <a:endParaRPr kumimoji="1" lang="ja-JP" altLang="en-US" dirty="0">
              <a:solidFill>
                <a:schemeClr val="bg1">
                  <a:lumMod val="50000"/>
                </a:schemeClr>
              </a:solidFill>
            </a:endParaRPr>
          </a:p>
        </p:txBody>
      </p:sp>
      <p:pic>
        <p:nvPicPr>
          <p:cNvPr id="12" name="図 11">
            <a:extLst>
              <a:ext uri="{FF2B5EF4-FFF2-40B4-BE49-F238E27FC236}">
                <a16:creationId xmlns:a16="http://schemas.microsoft.com/office/drawing/2014/main" id="{73BF52DF-595B-428D-A6C1-5C278AB1C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3067551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非同期処理について</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7E3E968-C494-4918-87AA-6948A0605C26}"/>
              </a:ext>
            </a:extLst>
          </p:cNvPr>
          <p:cNvSpPr/>
          <p:nvPr/>
        </p:nvSpPr>
        <p:spPr>
          <a:xfrm>
            <a:off x="650728" y="1390786"/>
            <a:ext cx="8145542" cy="2439129"/>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物理デバイス制御やネットワーク通信などを行う際には、応答待ち中にブラウザが停止しないよう非同期処理を使う必要があります。 本チュートリアルではこれを </a:t>
            </a:r>
            <a:r>
              <a:rPr lang="en-US" altLang="ja-JP" sz="1400" b="1" dirty="0">
                <a:latin typeface="メイリオ" panose="020B0604030504040204" pitchFamily="50" charset="-128"/>
                <a:ea typeface="メイリオ" panose="020B0604030504040204" pitchFamily="50" charset="-128"/>
              </a:rPr>
              <a:t>async</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関数 で記述しています。</a:t>
            </a:r>
          </a:p>
          <a:p>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必要に応じて「</a:t>
            </a:r>
            <a:r>
              <a:rPr lang="ja-JP" altLang="en-US" sz="1050" dirty="0">
                <a:latin typeface="メイリオ" panose="020B0604030504040204" pitchFamily="50" charset="-128"/>
                <a:ea typeface="メイリオ" panose="020B0604030504040204" pitchFamily="50" charset="-128"/>
                <a:hlinkClick r:id="rId3"/>
              </a:rPr>
              <a:t>非同期処理 </a:t>
            </a:r>
            <a:r>
              <a:rPr lang="en-US" altLang="ja-JP" sz="1050" dirty="0">
                <a:latin typeface="メイリオ" panose="020B0604030504040204" pitchFamily="50" charset="-128"/>
                <a:ea typeface="メイリオ" panose="020B0604030504040204" pitchFamily="50" charset="-128"/>
                <a:hlinkClick r:id="rId3"/>
              </a:rPr>
              <a:t>(async await </a:t>
            </a:r>
            <a:r>
              <a:rPr lang="ja-JP" altLang="en-US" sz="1050" dirty="0">
                <a:latin typeface="メイリオ" panose="020B0604030504040204" pitchFamily="50" charset="-128"/>
                <a:ea typeface="メイリオ" panose="020B0604030504040204" pitchFamily="50" charset="-128"/>
                <a:hlinkClick r:id="rId3"/>
              </a:rPr>
              <a:t>版</a:t>
            </a:r>
            <a:r>
              <a:rPr lang="en-US" altLang="ja-JP" sz="1050" dirty="0">
                <a:latin typeface="メイリオ" panose="020B0604030504040204" pitchFamily="50" charset="-128"/>
                <a:ea typeface="メイリオ" panose="020B0604030504040204" pitchFamily="50" charset="-128"/>
                <a:hlinkClick r:id="rId3"/>
              </a:rPr>
              <a:t>)</a:t>
            </a:r>
            <a:r>
              <a:rPr lang="ja-JP" altLang="en-US" sz="1050" dirty="0">
                <a:latin typeface="メイリオ" panose="020B0604030504040204" pitchFamily="50" charset="-128"/>
                <a:ea typeface="メイリオ" panose="020B0604030504040204" pitchFamily="50" charset="-128"/>
              </a:rPr>
              <a:t>」 も参照してください。</a:t>
            </a:r>
            <a:r>
              <a:rPr lang="en-US" altLang="ja-JP" sz="1050" dirty="0">
                <a:hlinkClick r:id="rId3"/>
              </a:rPr>
              <a:t>https://tutorial.chirimen.org/raspi3/appendix0</a:t>
            </a:r>
            <a:endParaRPr lang="ja-JP" altLang="en-US" sz="1050"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本チュートリアルでは次のルールでコードを書けば大丈夫です</a:t>
            </a:r>
            <a:r>
              <a:rPr lang="en-US" altLang="ja-JP" sz="1400" dirty="0">
                <a:latin typeface="メイリオ" panose="020B0604030504040204" pitchFamily="50" charset="-128"/>
                <a:ea typeface="メイリオ" panose="020B0604030504040204" pitchFamily="50" charset="-128"/>
              </a:rPr>
              <a:t>:</a:t>
            </a:r>
          </a:p>
          <a:p>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rPr>
              <a:t>非同期関数の呼び出し時には前に </a:t>
            </a:r>
            <a:r>
              <a:rPr lang="en-US" altLang="ja-JP" sz="1400" b="1" dirty="0">
                <a:latin typeface="メイリオ" panose="020B0604030504040204" pitchFamily="50" charset="-128"/>
                <a:ea typeface="メイリオ" panose="020B0604030504040204" pitchFamily="50" charset="-128"/>
              </a:rPr>
              <a:t>await </a:t>
            </a:r>
            <a:r>
              <a:rPr lang="ja-JP" altLang="en-US" sz="1400" b="1" dirty="0">
                <a:latin typeface="メイリオ" panose="020B0604030504040204" pitchFamily="50" charset="-128"/>
                <a:ea typeface="メイリオ" panose="020B0604030504040204" pitchFamily="50" charset="-128"/>
              </a:rPr>
              <a:t>を付けて呼び出す</a:t>
            </a:r>
          </a:p>
          <a:p>
            <a:r>
              <a:rPr lang="ja-JP" altLang="en-US" sz="1100" dirty="0">
                <a:latin typeface="メイリオ" panose="020B0604030504040204" pitchFamily="50" charset="-128"/>
                <a:ea typeface="メイリオ" panose="020B0604030504040204" pitchFamily="50" charset="-128"/>
              </a:rPr>
              <a:t>・非同期関数呼び出し前に </a:t>
            </a:r>
            <a:r>
              <a:rPr lang="en-US" altLang="ja-JP" sz="1100" dirty="0">
                <a:latin typeface="メイリオ" panose="020B0604030504040204" pitchFamily="50" charset="-128"/>
                <a:ea typeface="メイリオ" panose="020B0604030504040204" pitchFamily="50" charset="-128"/>
              </a:rPr>
              <a:t>await </a:t>
            </a:r>
            <a:r>
              <a:rPr lang="ja-JP" altLang="en-US" sz="1100" dirty="0">
                <a:latin typeface="メイリオ" panose="020B0604030504040204" pitchFamily="50" charset="-128"/>
                <a:ea typeface="メイリオ" panose="020B0604030504040204" pitchFamily="50" charset="-128"/>
              </a:rPr>
              <a:t>を付けるとその処理が終わってから次のコードが実行されます</a:t>
            </a:r>
          </a:p>
          <a:p>
            <a:r>
              <a:rPr lang="ja-JP" altLang="en-US" sz="1100" dirty="0">
                <a:latin typeface="メイリオ" panose="020B0604030504040204" pitchFamily="50" charset="-128"/>
                <a:ea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rPr>
              <a:t>GPIO </a:t>
            </a:r>
            <a:r>
              <a:rPr lang="ja-JP" altLang="en-US" sz="1100" dirty="0">
                <a:latin typeface="メイリオ" panose="020B0604030504040204" pitchFamily="50" charset="-128"/>
                <a:ea typeface="メイリオ" panose="020B0604030504040204" pitchFamily="50" charset="-128"/>
              </a:rPr>
              <a:t>や </a:t>
            </a:r>
            <a:r>
              <a:rPr lang="en-US" altLang="ja-JP" sz="1100" dirty="0">
                <a:latin typeface="メイリオ" panose="020B0604030504040204" pitchFamily="50" charset="-128"/>
                <a:ea typeface="メイリオ" panose="020B0604030504040204" pitchFamily="50" charset="-128"/>
              </a:rPr>
              <a:t>I2C </a:t>
            </a:r>
            <a:r>
              <a:rPr lang="ja-JP" altLang="en-US" sz="1100" dirty="0">
                <a:latin typeface="メイリオ" panose="020B0604030504040204" pitchFamily="50" charset="-128"/>
                <a:ea typeface="メイリオ" panose="020B0604030504040204" pitchFamily="50" charset="-128"/>
              </a:rPr>
              <a:t>の初期化、ポートの設定などは非同期関数なので </a:t>
            </a:r>
            <a:r>
              <a:rPr lang="en-US" altLang="ja-JP" sz="1100" dirty="0">
                <a:latin typeface="メイリオ" panose="020B0604030504040204" pitchFamily="50" charset="-128"/>
                <a:ea typeface="メイリオ" panose="020B0604030504040204" pitchFamily="50" charset="-128"/>
              </a:rPr>
              <a:t>await </a:t>
            </a:r>
            <a:r>
              <a:rPr lang="ja-JP" altLang="en-US" sz="1100" dirty="0">
                <a:latin typeface="メイリオ" panose="020B0604030504040204" pitchFamily="50" charset="-128"/>
                <a:ea typeface="メイリオ" panose="020B0604030504040204" pitchFamily="50" charset="-128"/>
              </a:rPr>
              <a:t>キーワードを付けて呼び出します</a:t>
            </a:r>
            <a:endParaRPr lang="en-US" altLang="ja-JP" sz="1100" dirty="0">
              <a:latin typeface="メイリオ" panose="020B0604030504040204" pitchFamily="50" charset="-128"/>
              <a:ea typeface="メイリオ" panose="020B0604030504040204" pitchFamily="50" charset="-128"/>
            </a:endParaRPr>
          </a:p>
          <a:p>
            <a:endParaRPr lang="ja-JP" altLang="en-US" sz="11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2</a:t>
            </a:r>
            <a:r>
              <a:rPr lang="ja-JP" altLang="en-US" sz="1400" dirty="0">
                <a:latin typeface="メイリオ" panose="020B0604030504040204" pitchFamily="50" charset="-128"/>
                <a:ea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rPr>
              <a:t>非同期処理を含む関数は前に </a:t>
            </a:r>
            <a:r>
              <a:rPr lang="en-US" altLang="ja-JP" sz="1400" b="1" dirty="0">
                <a:latin typeface="メイリオ" panose="020B0604030504040204" pitchFamily="50" charset="-128"/>
                <a:ea typeface="メイリオ" panose="020B0604030504040204" pitchFamily="50" charset="-128"/>
              </a:rPr>
              <a:t>async </a:t>
            </a:r>
            <a:r>
              <a:rPr lang="ja-JP" altLang="en-US" sz="1400" b="1" dirty="0">
                <a:latin typeface="メイリオ" panose="020B0604030504040204" pitchFamily="50" charset="-128"/>
                <a:ea typeface="メイリオ" panose="020B0604030504040204" pitchFamily="50" charset="-128"/>
              </a:rPr>
              <a:t>を付けて非同期関数として定義する</a:t>
            </a:r>
          </a:p>
          <a:p>
            <a:r>
              <a:rPr lang="ja-JP" altLang="en-US" sz="1100" dirty="0">
                <a:latin typeface="メイリオ" panose="020B0604030504040204" pitchFamily="50" charset="-128"/>
                <a:ea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rPr>
              <a:t>async function </a:t>
            </a:r>
            <a:r>
              <a:rPr lang="ja-JP" altLang="en-US" sz="1100" dirty="0">
                <a:latin typeface="メイリオ" panose="020B0604030504040204" pitchFamily="50" charset="-128"/>
                <a:ea typeface="メイリオ" panose="020B0604030504040204" pitchFamily="50" charset="-128"/>
              </a:rPr>
              <a:t>関数名</a:t>
            </a:r>
            <a:r>
              <a:rPr lang="en-US" altLang="ja-JP" sz="1100" dirty="0">
                <a:latin typeface="メイリオ" panose="020B0604030504040204" pitchFamily="50" charset="-128"/>
                <a:ea typeface="メイリオ" panose="020B0604030504040204" pitchFamily="50" charset="-128"/>
              </a:rPr>
              <a:t>() { ... } </a:t>
            </a:r>
            <a:r>
              <a:rPr lang="ja-JP" altLang="en-US" sz="1100" dirty="0">
                <a:latin typeface="メイリオ" panose="020B0604030504040204" pitchFamily="50" charset="-128"/>
                <a:ea typeface="メイリオ" panose="020B0604030504040204" pitchFamily="50" charset="-128"/>
              </a:rPr>
              <a:t>のように頭に </a:t>
            </a:r>
            <a:r>
              <a:rPr lang="en-US" altLang="ja-JP" sz="1100" dirty="0">
                <a:latin typeface="メイリオ" panose="020B0604030504040204" pitchFamily="50" charset="-128"/>
                <a:ea typeface="メイリオ" panose="020B0604030504040204" pitchFamily="50" charset="-128"/>
              </a:rPr>
              <a:t>async </a:t>
            </a:r>
            <a:r>
              <a:rPr lang="ja-JP" altLang="en-US" sz="1100" dirty="0">
                <a:latin typeface="メイリオ" panose="020B0604030504040204" pitchFamily="50" charset="-128"/>
                <a:ea typeface="メイリオ" panose="020B0604030504040204" pitchFamily="50" charset="-128"/>
              </a:rPr>
              <a:t>を付けると非同期関数となります</a:t>
            </a:r>
          </a:p>
        </p:txBody>
      </p:sp>
      <p:sp>
        <p:nvSpPr>
          <p:cNvPr id="13" name="テキスト ボックス 12">
            <a:extLst>
              <a:ext uri="{FF2B5EF4-FFF2-40B4-BE49-F238E27FC236}">
                <a16:creationId xmlns:a16="http://schemas.microsoft.com/office/drawing/2014/main" id="{3BA83390-19E4-4151-B3CB-68466A5F9E04}"/>
              </a:ext>
            </a:extLst>
          </p:cNvPr>
          <p:cNvSpPr txBox="1"/>
          <p:nvPr/>
        </p:nvSpPr>
        <p:spPr>
          <a:xfrm>
            <a:off x="347730" y="4018693"/>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GPIO </a:t>
            </a:r>
            <a:r>
              <a:rPr lang="ja-JP" altLang="en-US" u="sng" dirty="0">
                <a:latin typeface="メイリオ" panose="020B0604030504040204" pitchFamily="50" charset="-128"/>
                <a:ea typeface="メイリオ" panose="020B0604030504040204" pitchFamily="50" charset="-128"/>
              </a:rPr>
              <a:t>とは</a:t>
            </a:r>
          </a:p>
        </p:txBody>
      </p:sp>
      <p:sp>
        <p:nvSpPr>
          <p:cNvPr id="14" name="正方形/長方形 13">
            <a:extLst>
              <a:ext uri="{FF2B5EF4-FFF2-40B4-BE49-F238E27FC236}">
                <a16:creationId xmlns:a16="http://schemas.microsoft.com/office/drawing/2014/main" id="{17017087-8015-4372-9B7D-A9E0D121F80B}"/>
              </a:ext>
            </a:extLst>
          </p:cNvPr>
          <p:cNvSpPr/>
          <p:nvPr/>
        </p:nvSpPr>
        <p:spPr>
          <a:xfrm>
            <a:off x="650728" y="4478302"/>
            <a:ext cx="6945027" cy="2215991"/>
          </a:xfrm>
          <a:prstGeom prst="rect">
            <a:avLst/>
          </a:prstGeom>
        </p:spPr>
        <p:txBody>
          <a:bodyPr wrap="square">
            <a:spAutoFit/>
          </a:bodyPr>
          <a:lstStyle/>
          <a:p>
            <a:r>
              <a:rPr lang="en-US" altLang="ja-JP" sz="1400" b="1" dirty="0">
                <a:latin typeface="メイリオ" panose="020B0604030504040204" pitchFamily="50" charset="-128"/>
                <a:ea typeface="メイリオ" panose="020B0604030504040204" pitchFamily="50" charset="-128"/>
              </a:rPr>
              <a:t>GPIO</a:t>
            </a:r>
            <a:r>
              <a:rPr lang="ja-JP" altLang="en-US" sz="1400" dirty="0">
                <a:latin typeface="メイリオ" panose="020B0604030504040204" pitchFamily="50" charset="-128"/>
                <a:ea typeface="メイリオ" panose="020B0604030504040204" pitchFamily="50" charset="-128"/>
              </a:rPr>
              <a:t>は、「</a:t>
            </a:r>
            <a:r>
              <a:rPr lang="en-US" altLang="ja-JP" sz="1400" b="1" dirty="0">
                <a:latin typeface="メイリオ" panose="020B0604030504040204" pitchFamily="50" charset="-128"/>
                <a:ea typeface="メイリオ" panose="020B0604030504040204" pitchFamily="50" charset="-128"/>
              </a:rPr>
              <a:t>General-purpose input/output</a:t>
            </a:r>
            <a:r>
              <a:rPr lang="ja-JP" altLang="en-US" sz="1400" dirty="0">
                <a:latin typeface="メイリオ" panose="020B0604030504040204" pitchFamily="50" charset="-128"/>
                <a:ea typeface="メイリオ" panose="020B0604030504040204" pitchFamily="50" charset="-128"/>
              </a:rPr>
              <a:t>」の略で汎用的な入出力インタフェースのことです。</a:t>
            </a:r>
          </a:p>
          <a:p>
            <a:endParaRPr lang="ja-JP" altLang="en-US"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Raspi3 </a:t>
            </a:r>
            <a:r>
              <a:rPr lang="ja-JP" altLang="en-US" sz="1400" dirty="0">
                <a:latin typeface="メイリオ" panose="020B0604030504040204" pitchFamily="50" charset="-128"/>
                <a:ea typeface="メイリオ" panose="020B0604030504040204" pitchFamily="50" charset="-128"/>
              </a:rPr>
              <a:t>に実装されている </a:t>
            </a:r>
            <a:r>
              <a:rPr lang="en-US" altLang="ja-JP" sz="1400" dirty="0">
                <a:latin typeface="メイリオ" panose="020B0604030504040204" pitchFamily="50" charset="-128"/>
                <a:ea typeface="メイリオ" panose="020B0604030504040204" pitchFamily="50" charset="-128"/>
              </a:rPr>
              <a:t>40 </a:t>
            </a:r>
            <a:r>
              <a:rPr lang="ja-JP" altLang="en-US" sz="1400" dirty="0">
                <a:latin typeface="メイリオ" panose="020B0604030504040204" pitchFamily="50" charset="-128"/>
                <a:ea typeface="メイリオ" panose="020B0604030504040204" pitchFamily="50" charset="-128"/>
              </a:rPr>
              <a:t>本のピンヘッダから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を利用することができます。（</a:t>
            </a:r>
            <a:r>
              <a:rPr lang="en-US" altLang="ja-JP" sz="1400" dirty="0">
                <a:latin typeface="メイリオ" panose="020B0604030504040204" pitchFamily="50" charset="-128"/>
                <a:ea typeface="メイリオ" panose="020B0604030504040204" pitchFamily="50" charset="-128"/>
              </a:rPr>
              <a:t>40 </a:t>
            </a:r>
            <a:r>
              <a:rPr lang="ja-JP" altLang="en-US" sz="1400" dirty="0">
                <a:latin typeface="メイリオ" panose="020B0604030504040204" pitchFamily="50" charset="-128"/>
                <a:ea typeface="メイリオ" panose="020B0604030504040204" pitchFamily="50" charset="-128"/>
              </a:rPr>
              <a:t>本全てのピンが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として利用できるわけではありません）</a:t>
            </a:r>
          </a:p>
          <a:p>
            <a:endParaRPr lang="ja-JP" altLang="en-US"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では </a:t>
            </a:r>
            <a:r>
              <a:rPr lang="en-US" altLang="ja-JP" sz="1400" dirty="0">
                <a:latin typeface="メイリオ" panose="020B0604030504040204" pitchFamily="50" charset="-128"/>
                <a:ea typeface="メイリオ" panose="020B0604030504040204" pitchFamily="50" charset="-128"/>
              </a:rPr>
              <a:t>Raspi3 </a:t>
            </a:r>
            <a:r>
              <a:rPr lang="ja-JP" altLang="en-US" sz="1400" dirty="0">
                <a:latin typeface="メイリオ" panose="020B0604030504040204" pitchFamily="50" charset="-128"/>
                <a:ea typeface="メイリオ" panose="020B0604030504040204" pitchFamily="50" charset="-128"/>
              </a:rPr>
              <a:t>が提供する </a:t>
            </a:r>
            <a:r>
              <a:rPr lang="en-US" altLang="ja-JP" sz="1400" dirty="0">
                <a:latin typeface="メイリオ" panose="020B0604030504040204" pitchFamily="50" charset="-128"/>
                <a:ea typeface="メイリオ" panose="020B0604030504040204" pitchFamily="50" charset="-128"/>
              </a:rPr>
              <a:t>40 </a:t>
            </a:r>
            <a:r>
              <a:rPr lang="ja-JP" altLang="en-US" sz="1400" dirty="0">
                <a:latin typeface="メイリオ" panose="020B0604030504040204" pitchFamily="50" charset="-128"/>
                <a:ea typeface="メイリオ" panose="020B0604030504040204" pitchFamily="50" charset="-128"/>
              </a:rPr>
              <a:t>本のピンヘッダのうち、下記緑色のピン</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合計 </a:t>
            </a:r>
            <a:r>
              <a:rPr lang="en-US" altLang="ja-JP" sz="1400" dirty="0">
                <a:latin typeface="メイリオ" panose="020B0604030504040204" pitchFamily="50" charset="-128"/>
                <a:ea typeface="メイリオ" panose="020B0604030504040204" pitchFamily="50" charset="-128"/>
              </a:rPr>
              <a:t>17 </a:t>
            </a:r>
            <a:r>
              <a:rPr lang="ja-JP" altLang="en-US" sz="1400" dirty="0">
                <a:latin typeface="メイリオ" panose="020B0604030504040204" pitchFamily="50" charset="-128"/>
                <a:ea typeface="メイリオ" panose="020B0604030504040204" pitchFamily="50" charset="-128"/>
              </a:rPr>
              <a:t>本</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 </a:t>
            </a:r>
            <a:r>
              <a:rPr lang="en-US" altLang="ja-JP" sz="1400" dirty="0">
                <a:latin typeface="メイリオ" panose="020B0604030504040204" pitchFamily="50" charset="-128"/>
                <a:ea typeface="メイリオ" panose="020B0604030504040204" pitchFamily="50" charset="-128"/>
              </a:rPr>
              <a:t>Web </a:t>
            </a:r>
            <a:r>
              <a:rPr lang="ja-JP" altLang="en-US" sz="1400" dirty="0">
                <a:latin typeface="メイリオ" panose="020B0604030504040204" pitchFamily="50" charset="-128"/>
                <a:ea typeface="メイリオ" panose="020B0604030504040204" pitchFamily="50" charset="-128"/>
              </a:rPr>
              <a:t>アプリから利用可能な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として設定しています。</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050" dirty="0">
                <a:hlinkClick r:id="rId4"/>
              </a:rPr>
              <a:t>参考情報（</a:t>
            </a:r>
            <a:r>
              <a:rPr lang="en-US" altLang="ja-JP" sz="1050" dirty="0">
                <a:hlinkClick r:id="rId4"/>
              </a:rPr>
              <a:t>https://tool-lab.com/make/raspberrypi-startup-22/</a:t>
            </a:r>
            <a:r>
              <a:rPr lang="ja-JP" altLang="en-US" sz="1050" dirty="0"/>
              <a:t>）</a:t>
            </a:r>
            <a:endParaRPr lang="ja-JP" altLang="en-US" sz="105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46F21BBE-7164-4236-A20F-44026356A48A}"/>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19</a:t>
            </a:fld>
            <a:endParaRPr kumimoji="1" lang="ja-JP" altLang="en-US" dirty="0">
              <a:solidFill>
                <a:schemeClr val="bg1">
                  <a:lumMod val="50000"/>
                </a:schemeClr>
              </a:solidFill>
            </a:endParaRPr>
          </a:p>
        </p:txBody>
      </p:sp>
      <p:grpSp>
        <p:nvGrpSpPr>
          <p:cNvPr id="15" name="グループ化 14">
            <a:extLst>
              <a:ext uri="{FF2B5EF4-FFF2-40B4-BE49-F238E27FC236}">
                <a16:creationId xmlns:a16="http://schemas.microsoft.com/office/drawing/2014/main" id="{57C0FBC4-2841-4A4D-8378-4DBB747BDEDC}"/>
              </a:ext>
            </a:extLst>
          </p:cNvPr>
          <p:cNvGrpSpPr/>
          <p:nvPr/>
        </p:nvGrpSpPr>
        <p:grpSpPr>
          <a:xfrm>
            <a:off x="7863924" y="3198054"/>
            <a:ext cx="932346" cy="3123209"/>
            <a:chOff x="760972" y="857747"/>
            <a:chExt cx="1706052" cy="5715000"/>
          </a:xfrm>
        </p:grpSpPr>
        <p:pic>
          <p:nvPicPr>
            <p:cNvPr id="16" name="Picture 2" descr="Raspi3 PINéç½®å³">
              <a:extLst>
                <a:ext uri="{FF2B5EF4-FFF2-40B4-BE49-F238E27FC236}">
                  <a16:creationId xmlns:a16="http://schemas.microsoft.com/office/drawing/2014/main" id="{3461C131-F508-4D6B-A37A-E7FC35C8D1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73" y="857747"/>
              <a:ext cx="1695450" cy="5715000"/>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C4DFF3FA-59C7-4DDF-BE00-1072F6449E2E}"/>
                </a:ext>
              </a:extLst>
            </p:cNvPr>
            <p:cNvSpPr/>
            <p:nvPr/>
          </p:nvSpPr>
          <p:spPr>
            <a:xfrm>
              <a:off x="766272" y="4818490"/>
              <a:ext cx="456787" cy="145508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21C5883-47D1-47BC-AD24-2F72B60011AC}"/>
                </a:ext>
              </a:extLst>
            </p:cNvPr>
            <p:cNvSpPr/>
            <p:nvPr/>
          </p:nvSpPr>
          <p:spPr>
            <a:xfrm>
              <a:off x="2010237" y="5706386"/>
              <a:ext cx="456787" cy="86636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9B82007-382C-40FB-92AB-AB3DF191546B}"/>
                </a:ext>
              </a:extLst>
            </p:cNvPr>
            <p:cNvSpPr/>
            <p:nvPr/>
          </p:nvSpPr>
          <p:spPr>
            <a:xfrm>
              <a:off x="766271" y="2292896"/>
              <a:ext cx="456787" cy="86636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5A20F84E-5C4F-46EA-B1F6-A534D7747BAF}"/>
                </a:ext>
              </a:extLst>
            </p:cNvPr>
            <p:cNvSpPr/>
            <p:nvPr/>
          </p:nvSpPr>
          <p:spPr>
            <a:xfrm>
              <a:off x="2010237" y="2819009"/>
              <a:ext cx="456787" cy="58477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0373EDBE-1BA2-4E7E-B1CE-94C772D9AA5C}"/>
                </a:ext>
              </a:extLst>
            </p:cNvPr>
            <p:cNvSpPr/>
            <p:nvPr/>
          </p:nvSpPr>
          <p:spPr>
            <a:xfrm>
              <a:off x="2010237" y="2292896"/>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C23FBFD-1C30-4CB8-90B5-CD53A79F655E}"/>
                </a:ext>
              </a:extLst>
            </p:cNvPr>
            <p:cNvSpPr/>
            <p:nvPr/>
          </p:nvSpPr>
          <p:spPr>
            <a:xfrm>
              <a:off x="760972" y="1699354"/>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156C1C06-3695-44D7-9E29-4456AC30EAC0}"/>
                </a:ext>
              </a:extLst>
            </p:cNvPr>
            <p:cNvSpPr/>
            <p:nvPr/>
          </p:nvSpPr>
          <p:spPr>
            <a:xfrm>
              <a:off x="2007586" y="3715247"/>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4539BE7-79A2-4F17-BCED-D33273D24A0B}"/>
                </a:ext>
              </a:extLst>
            </p:cNvPr>
            <p:cNvSpPr/>
            <p:nvPr/>
          </p:nvSpPr>
          <p:spPr>
            <a:xfrm>
              <a:off x="2007586" y="5137598"/>
              <a:ext cx="456787" cy="29437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1487364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err="1">
                <a:latin typeface="メイリオ" panose="020B0604030504040204" pitchFamily="50" charset="-128"/>
                <a:ea typeface="メイリオ" panose="020B0604030504040204" pitchFamily="50" charset="-128"/>
              </a:rPr>
              <a:t>GPIOPort</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の処理まとめ</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2053" name="Picture 5" descr="シーケンス">
            <a:extLst>
              <a:ext uri="{FF2B5EF4-FFF2-40B4-BE49-F238E27FC236}">
                <a16:creationId xmlns:a16="http://schemas.microsoft.com/office/drawing/2014/main" id="{2451EAB0-624C-449D-B3CB-3BE8213BC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446" y="1280701"/>
            <a:ext cx="7086626" cy="5006158"/>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D9B81E2A-7BF6-4C75-BC81-10B4A5FF5934}"/>
              </a:ext>
            </a:extLst>
          </p:cNvPr>
          <p:cNvSpPr/>
          <p:nvPr/>
        </p:nvSpPr>
        <p:spPr>
          <a:xfrm>
            <a:off x="347730" y="6231365"/>
            <a:ext cx="8448538" cy="523220"/>
          </a:xfrm>
          <a:prstGeom prst="rect">
            <a:avLst/>
          </a:prstGeom>
        </p:spPr>
        <p:txBody>
          <a:bodyPr wrap="square">
            <a:spAutoFit/>
          </a:bodyPr>
          <a:lstStyle/>
          <a:p>
            <a:r>
              <a:rPr lang="en-US" altLang="ja-JP" sz="1400" dirty="0">
                <a:solidFill>
                  <a:srgbClr val="353C48"/>
                </a:solidFill>
                <a:latin typeface="メイリオ" panose="020B0604030504040204" pitchFamily="50" charset="-128"/>
                <a:ea typeface="メイリオ" panose="020B0604030504040204" pitchFamily="50" charset="-128"/>
              </a:rPr>
              <a:t>JS Bin </a:t>
            </a:r>
            <a:r>
              <a:rPr lang="ja-JP" altLang="en-US" sz="1400" dirty="0">
                <a:solidFill>
                  <a:srgbClr val="353C48"/>
                </a:solidFill>
                <a:latin typeface="メイリオ" panose="020B0604030504040204" pitchFamily="50" charset="-128"/>
                <a:ea typeface="メイリオ" panose="020B0604030504040204" pitchFamily="50" charset="-128"/>
              </a:rPr>
              <a:t>の </a:t>
            </a:r>
            <a:r>
              <a:rPr lang="en-US" altLang="ja-JP" sz="1400" dirty="0">
                <a:solidFill>
                  <a:srgbClr val="353C48"/>
                </a:solidFill>
                <a:latin typeface="メイリオ" panose="020B0604030504040204" pitchFamily="50" charset="-128"/>
                <a:ea typeface="メイリオ" panose="020B0604030504040204" pitchFamily="50" charset="-128"/>
              </a:rPr>
              <a:t>JavaScript </a:t>
            </a:r>
            <a:r>
              <a:rPr lang="ja-JP" altLang="en-US" sz="1400" dirty="0">
                <a:solidFill>
                  <a:srgbClr val="353C48"/>
                </a:solidFill>
                <a:latin typeface="メイリオ" panose="020B0604030504040204" pitchFamily="50" charset="-128"/>
                <a:ea typeface="メイリオ" panose="020B0604030504040204" pitchFamily="50" charset="-128"/>
              </a:rPr>
              <a:t>のペイン </a:t>
            </a:r>
            <a:r>
              <a:rPr lang="en-US" altLang="ja-JP" sz="1400" dirty="0">
                <a:solidFill>
                  <a:srgbClr val="353C48"/>
                </a:solidFill>
                <a:latin typeface="メイリオ" panose="020B0604030504040204" pitchFamily="50" charset="-128"/>
                <a:ea typeface="メイリオ" panose="020B0604030504040204" pitchFamily="50" charset="-128"/>
              </a:rPr>
              <a:t>(</a:t>
            </a:r>
            <a:r>
              <a:rPr lang="ja-JP" altLang="en-US" sz="1400" dirty="0">
                <a:solidFill>
                  <a:srgbClr val="353C48"/>
                </a:solidFill>
                <a:latin typeface="メイリオ" panose="020B0604030504040204" pitchFamily="50" charset="-128"/>
                <a:ea typeface="メイリオ" panose="020B0604030504040204" pitchFamily="50" charset="-128"/>
              </a:rPr>
              <a:t>コードが表示されているところ</a:t>
            </a:r>
            <a:r>
              <a:rPr lang="en-US" altLang="ja-JP" sz="1400" dirty="0">
                <a:solidFill>
                  <a:srgbClr val="353C48"/>
                </a:solidFill>
                <a:latin typeface="メイリオ" panose="020B0604030504040204" pitchFamily="50" charset="-128"/>
                <a:ea typeface="メイリオ" panose="020B0604030504040204" pitchFamily="50" charset="-128"/>
              </a:rPr>
              <a:t>) </a:t>
            </a:r>
            <a:r>
              <a:rPr lang="ja-JP" altLang="en-US" sz="1400" dirty="0">
                <a:solidFill>
                  <a:srgbClr val="353C48"/>
                </a:solidFill>
                <a:latin typeface="メイリオ" panose="020B0604030504040204" pitchFamily="50" charset="-128"/>
                <a:ea typeface="メイリオ" panose="020B0604030504040204" pitchFamily="50" charset="-128"/>
              </a:rPr>
              <a:t>をクリックするとカーソルが表示されコード修正も可能です。 試しにいろいろ変えてみましょう。</a:t>
            </a:r>
            <a:endParaRPr lang="ja-JP" altLang="en-US" sz="1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B3A7669-9CE4-44CE-9701-15D186E7F61F}"/>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20</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69202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ここまでのまとめ</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390786"/>
            <a:ext cx="8448540" cy="1815882"/>
          </a:xfrm>
          <a:prstGeom prst="rect">
            <a:avLst/>
          </a:prstGeom>
        </p:spPr>
        <p:txBody>
          <a:bodyPr wrap="square">
            <a:spAutoFit/>
          </a:bodyPr>
          <a:lstStyle/>
          <a:p>
            <a:r>
              <a:rPr lang="ja-JP" altLang="en-US" sz="1400" dirty="0">
                <a:solidFill>
                  <a:srgbClr val="353C48"/>
                </a:solidFill>
                <a:latin typeface="メイリオ" panose="020B0604030504040204" pitchFamily="50" charset="-128"/>
                <a:ea typeface="メイリオ" panose="020B0604030504040204" pitchFamily="50" charset="-128"/>
              </a:rPr>
              <a:t>このチュートリアルでは、下記を実践してみました。</a:t>
            </a:r>
          </a:p>
          <a:p>
            <a:pPr marL="355600" indent="-177800">
              <a:buFont typeface="Arial" panose="020B0604020202020204" pitchFamily="34" charset="0"/>
              <a:buChar char="•"/>
            </a:pPr>
            <a:r>
              <a:rPr lang="en-US" altLang="ja-JP" sz="1400" dirty="0">
                <a:solidFill>
                  <a:srgbClr val="353C48"/>
                </a:solidFill>
                <a:latin typeface="メイリオ" panose="020B0604030504040204" pitchFamily="50" charset="-128"/>
                <a:ea typeface="メイリオ" panose="020B0604030504040204" pitchFamily="50" charset="-128"/>
              </a:rPr>
              <a:t>CHIRIMEN for Raspberry Pi 3 </a:t>
            </a:r>
            <a:r>
              <a:rPr lang="ja-JP" altLang="en-US" sz="1400" dirty="0">
                <a:solidFill>
                  <a:srgbClr val="353C48"/>
                </a:solidFill>
                <a:latin typeface="メイリオ" panose="020B0604030504040204" pitchFamily="50" charset="-128"/>
                <a:ea typeface="メイリオ" panose="020B0604030504040204" pitchFamily="50" charset="-128"/>
              </a:rPr>
              <a:t>の起動</a:t>
            </a:r>
          </a:p>
          <a:p>
            <a:pPr marL="355600" indent="-177800">
              <a:buFont typeface="Arial" panose="020B0604020202020204" pitchFamily="34" charset="0"/>
              <a:buChar char="•"/>
            </a:pPr>
            <a:r>
              <a:rPr lang="en-US" altLang="ja-JP" sz="1400" dirty="0">
                <a:solidFill>
                  <a:srgbClr val="353C48"/>
                </a:solidFill>
                <a:latin typeface="メイリオ" panose="020B0604030504040204" pitchFamily="50" charset="-128"/>
                <a:ea typeface="メイリオ" panose="020B0604030504040204" pitchFamily="50" charset="-128"/>
              </a:rPr>
              <a:t>L </a:t>
            </a:r>
            <a:r>
              <a:rPr lang="ja-JP" altLang="en-US" sz="1400" dirty="0">
                <a:solidFill>
                  <a:srgbClr val="353C48"/>
                </a:solidFill>
                <a:latin typeface="メイリオ" panose="020B0604030504040204" pitchFamily="50" charset="-128"/>
                <a:ea typeface="メイリオ" panose="020B0604030504040204" pitchFamily="50" charset="-128"/>
              </a:rPr>
              <a:t>チカのサンプルを動かしてみた</a:t>
            </a:r>
          </a:p>
          <a:p>
            <a:pPr marL="355600" indent="-177800">
              <a:buFont typeface="Arial" panose="020B0604020202020204" pitchFamily="34" charset="0"/>
              <a:buChar char="•"/>
            </a:pPr>
            <a:r>
              <a:rPr lang="en-US" altLang="ja-JP" sz="1400" dirty="0">
                <a:solidFill>
                  <a:srgbClr val="353C48"/>
                </a:solidFill>
                <a:latin typeface="メイリオ" panose="020B0604030504040204" pitchFamily="50" charset="-128"/>
                <a:ea typeface="メイリオ" panose="020B0604030504040204" pitchFamily="50" charset="-128"/>
              </a:rPr>
              <a:t>JS Bin </a:t>
            </a:r>
            <a:r>
              <a:rPr lang="ja-JP" altLang="en-US" sz="1400" dirty="0">
                <a:solidFill>
                  <a:srgbClr val="353C48"/>
                </a:solidFill>
                <a:latin typeface="メイリオ" panose="020B0604030504040204" pitchFamily="50" charset="-128"/>
                <a:ea typeface="メイリオ" panose="020B0604030504040204" pitchFamily="50" charset="-128"/>
              </a:rPr>
              <a:t>で </a:t>
            </a:r>
            <a:r>
              <a:rPr lang="en-US" altLang="ja-JP" sz="1400" dirty="0">
                <a:solidFill>
                  <a:srgbClr val="353C48"/>
                </a:solidFill>
                <a:latin typeface="メイリオ" panose="020B0604030504040204" pitchFamily="50" charset="-128"/>
                <a:ea typeface="メイリオ" panose="020B0604030504040204" pitchFamily="50" charset="-128"/>
              </a:rPr>
              <a:t>L </a:t>
            </a:r>
            <a:r>
              <a:rPr lang="ja-JP" altLang="en-US" sz="1400" dirty="0">
                <a:solidFill>
                  <a:srgbClr val="353C48"/>
                </a:solidFill>
                <a:latin typeface="メイリオ" panose="020B0604030504040204" pitchFamily="50" charset="-128"/>
                <a:ea typeface="メイリオ" panose="020B0604030504040204" pitchFamily="50" charset="-128"/>
              </a:rPr>
              <a:t>チカのコードを変更してみた</a:t>
            </a:r>
            <a:endParaRPr lang="en-US" altLang="ja-JP" sz="1400" dirty="0">
              <a:solidFill>
                <a:srgbClr val="353C48"/>
              </a:solidFill>
              <a:latin typeface="メイリオ" panose="020B0604030504040204" pitchFamily="50" charset="-128"/>
              <a:ea typeface="メイリオ" panose="020B0604030504040204" pitchFamily="50" charset="-128"/>
            </a:endParaRPr>
          </a:p>
          <a:p>
            <a:pPr marL="355600" indent="-177800">
              <a:buFont typeface="Arial" panose="020B0604020202020204" pitchFamily="34" charset="0"/>
              <a:buChar char="•"/>
            </a:pPr>
            <a:endParaRPr lang="ja-JP" altLang="en-US" sz="1400" dirty="0">
              <a:solidFill>
                <a:srgbClr val="353C48"/>
              </a:solidFill>
              <a:latin typeface="メイリオ" panose="020B0604030504040204" pitchFamily="50" charset="-128"/>
              <a:ea typeface="メイリオ" panose="020B0604030504040204" pitchFamily="50" charset="-128"/>
            </a:endParaRPr>
          </a:p>
          <a:p>
            <a:r>
              <a:rPr lang="ja-JP" altLang="en-US" sz="1400" dirty="0">
                <a:solidFill>
                  <a:srgbClr val="353C48"/>
                </a:solidFill>
                <a:latin typeface="メイリオ" panose="020B0604030504040204" pitchFamily="50" charset="-128"/>
                <a:ea typeface="メイリオ" panose="020B0604030504040204" pitchFamily="50" charset="-128"/>
              </a:rPr>
              <a:t>このチュートリアルで書いたコードは以下のページで参照できます</a:t>
            </a:r>
            <a:r>
              <a:rPr lang="en-US" altLang="ja-JP" sz="1400" dirty="0">
                <a:solidFill>
                  <a:srgbClr val="353C48"/>
                </a:solidFill>
                <a:latin typeface="メイリオ" panose="020B0604030504040204" pitchFamily="50" charset="-128"/>
                <a:ea typeface="メイリオ" panose="020B0604030504040204" pitchFamily="50" charset="-128"/>
              </a:rPr>
              <a:t>:</a:t>
            </a:r>
          </a:p>
          <a:p>
            <a:pPr marL="355600" indent="-177800">
              <a:buFont typeface="Arial" panose="020B0604020202020204" pitchFamily="34" charset="0"/>
              <a:buChar char="•"/>
            </a:pPr>
            <a:r>
              <a:rPr lang="en-US" altLang="ja-JP" sz="1400" dirty="0">
                <a:solidFill>
                  <a:srgbClr val="1E6BB8"/>
                </a:solidFill>
                <a:latin typeface="メイリオ" panose="020B0604030504040204" pitchFamily="50" charset="-128"/>
                <a:ea typeface="メイリオ" panose="020B0604030504040204" pitchFamily="50" charset="-128"/>
                <a:hlinkClick r:id="rId3"/>
              </a:rPr>
              <a:t>GitHub </a:t>
            </a:r>
            <a:r>
              <a:rPr lang="ja-JP" altLang="en-US" sz="1400" dirty="0">
                <a:solidFill>
                  <a:srgbClr val="1E6BB8"/>
                </a:solidFill>
                <a:latin typeface="メイリオ" panose="020B0604030504040204" pitchFamily="50" charset="-128"/>
                <a:ea typeface="メイリオ" panose="020B0604030504040204" pitchFamily="50" charset="-128"/>
                <a:hlinkClick r:id="rId3"/>
              </a:rPr>
              <a:t>リポジトリで参照</a:t>
            </a:r>
            <a:endParaRPr lang="en-US" altLang="ja-JP" sz="1400" dirty="0">
              <a:solidFill>
                <a:srgbClr val="1E6BB8"/>
              </a:solidFill>
              <a:latin typeface="メイリオ" panose="020B0604030504040204" pitchFamily="50" charset="-128"/>
              <a:ea typeface="メイリオ" panose="020B0604030504040204" pitchFamily="50" charset="-128"/>
            </a:endParaRPr>
          </a:p>
          <a:p>
            <a:pPr marL="177800"/>
            <a:r>
              <a:rPr lang="ja-JP" altLang="en-US" sz="1400" dirty="0">
                <a:solidFill>
                  <a:srgbClr val="1E6BB8"/>
                </a:solidFill>
                <a:latin typeface="メイリオ" panose="020B0604030504040204" pitchFamily="50" charset="-128"/>
                <a:ea typeface="メイリオ" panose="020B0604030504040204" pitchFamily="50" charset="-128"/>
              </a:rPr>
              <a:t>　（</a:t>
            </a:r>
            <a:r>
              <a:rPr lang="en-US" altLang="ja-JP" sz="1400" dirty="0">
                <a:solidFill>
                  <a:srgbClr val="1E6BB8"/>
                </a:solidFill>
                <a:latin typeface="メイリオ" panose="020B0604030504040204" pitchFamily="50" charset="-128"/>
                <a:ea typeface="メイリオ" panose="020B0604030504040204" pitchFamily="50" charset="-128"/>
              </a:rPr>
              <a:t>https://github.com/chirimen-oh/tutorials/tree/master/raspi3/examples/section0</a:t>
            </a:r>
            <a:r>
              <a:rPr lang="ja-JP" altLang="en-US" sz="1400" dirty="0">
                <a:solidFill>
                  <a:srgbClr val="1E6BB8"/>
                </a:solidFill>
                <a:latin typeface="メイリオ" panose="020B0604030504040204" pitchFamily="50" charset="-128"/>
                <a:ea typeface="メイリオ" panose="020B0604030504040204" pitchFamily="50" charset="-128"/>
              </a:rPr>
              <a:t>）</a:t>
            </a:r>
            <a:endParaRPr lang="ja-JP" altLang="en-US" sz="1400" dirty="0">
              <a:solidFill>
                <a:srgbClr val="353C48"/>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576B3B9-5716-4C13-A41F-F5D49295493C}"/>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21</a:t>
            </a:fld>
            <a:endParaRPr kumimoji="1" lang="ja-JP" altLang="en-US" dirty="0">
              <a:solidFill>
                <a:schemeClr val="bg1">
                  <a:lumMod val="50000"/>
                </a:schemeClr>
              </a:solidFill>
            </a:endParaRPr>
          </a:p>
        </p:txBody>
      </p:sp>
      <p:cxnSp>
        <p:nvCxnSpPr>
          <p:cNvPr id="13" name="直線コネクタ 12">
            <a:extLst>
              <a:ext uri="{FF2B5EF4-FFF2-40B4-BE49-F238E27FC236}">
                <a16:creationId xmlns:a16="http://schemas.microsoft.com/office/drawing/2014/main" id="{EF238D65-56B9-4EA9-9AD0-8744F021E02C}"/>
              </a:ext>
            </a:extLst>
          </p:cNvPr>
          <p:cNvCxnSpPr>
            <a:cxnSpLocks/>
          </p:cNvCxnSpPr>
          <p:nvPr/>
        </p:nvCxnSpPr>
        <p:spPr>
          <a:xfrm>
            <a:off x="313899" y="3988998"/>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0E1E41D-CDDB-4AF6-B16E-54B0BE290702}"/>
              </a:ext>
            </a:extLst>
          </p:cNvPr>
          <p:cNvCxnSpPr>
            <a:cxnSpLocks/>
          </p:cNvCxnSpPr>
          <p:nvPr/>
        </p:nvCxnSpPr>
        <p:spPr>
          <a:xfrm>
            <a:off x="313899" y="4776019"/>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7355CF-FC65-4452-B982-0E94E7476FFF}"/>
              </a:ext>
            </a:extLst>
          </p:cNvPr>
          <p:cNvCxnSpPr>
            <a:cxnSpLocks/>
          </p:cNvCxnSpPr>
          <p:nvPr/>
        </p:nvCxnSpPr>
        <p:spPr>
          <a:xfrm>
            <a:off x="313899" y="5563040"/>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17B357A-93DC-4DAF-9F0E-233ACA9D71BF}"/>
              </a:ext>
            </a:extLst>
          </p:cNvPr>
          <p:cNvCxnSpPr>
            <a:cxnSpLocks/>
          </p:cNvCxnSpPr>
          <p:nvPr/>
        </p:nvCxnSpPr>
        <p:spPr>
          <a:xfrm>
            <a:off x="313899" y="6350061"/>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98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GPIO </a:t>
            </a:r>
            <a:r>
              <a:rPr lang="ja-JP" altLang="en-US" u="sng"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390786"/>
            <a:ext cx="8448540" cy="584775"/>
          </a:xfrm>
          <a:prstGeom prst="rect">
            <a:avLst/>
          </a:prstGeom>
        </p:spPr>
        <p:txBody>
          <a:bodyPr wrap="square">
            <a:spAutoFit/>
          </a:bodyPr>
          <a:lstStyle/>
          <a:p>
            <a:r>
              <a:rPr lang="en-US" altLang="ja-JP" sz="1600" dirty="0">
                <a:latin typeface="メイリオ" panose="020B0604030504040204" pitchFamily="50" charset="-128"/>
                <a:ea typeface="メイリオ" panose="020B0604030504040204" pitchFamily="50" charset="-128"/>
              </a:rPr>
              <a:t>CHIRIMEN for Raspberry Pi 3 (</a:t>
            </a:r>
            <a:r>
              <a:rPr lang="ja-JP" altLang="en-US" sz="1600" dirty="0">
                <a:latin typeface="メイリオ" panose="020B0604030504040204" pitchFamily="50" charset="-128"/>
                <a:ea typeface="メイリオ" panose="020B0604030504040204" pitchFamily="50" charset="-128"/>
              </a:rPr>
              <a:t>以下 </a:t>
            </a:r>
            <a:r>
              <a:rPr lang="en-US" altLang="ja-JP" sz="1600" dirty="0">
                <a:latin typeface="メイリオ" panose="020B0604030504040204" pitchFamily="50" charset="-128"/>
                <a:ea typeface="メイリオ" panose="020B0604030504040204" pitchFamily="50" charset="-128"/>
              </a:rPr>
              <a:t>CHIRIMEN Raspi3) </a:t>
            </a:r>
            <a:r>
              <a:rPr lang="ja-JP" altLang="en-US" sz="1600" dirty="0">
                <a:latin typeface="メイリオ" panose="020B0604030504040204" pitchFamily="50" charset="-128"/>
                <a:ea typeface="メイリオ" panose="020B0604030504040204" pitchFamily="50" charset="-128"/>
              </a:rPr>
              <a:t>を使ったプログラミングを通じて、</a:t>
            </a:r>
            <a:r>
              <a:rPr lang="en-US" altLang="ja-JP" sz="1600" dirty="0">
                <a:latin typeface="メイリオ" panose="020B0604030504040204" pitchFamily="50" charset="-128"/>
                <a:ea typeface="メイリオ" panose="020B0604030504040204" pitchFamily="50" charset="-128"/>
              </a:rPr>
              <a:t>Web GPIO API </a:t>
            </a:r>
            <a:r>
              <a:rPr lang="ja-JP" altLang="en-US" sz="1600" dirty="0">
                <a:latin typeface="メイリオ" panose="020B0604030504040204" pitchFamily="50" charset="-128"/>
                <a:ea typeface="メイリオ" panose="020B0604030504040204" pitchFamily="50" charset="-128"/>
              </a:rPr>
              <a:t>の使い方を学びます。</a:t>
            </a:r>
          </a:p>
        </p:txBody>
      </p:sp>
      <p:sp>
        <p:nvSpPr>
          <p:cNvPr id="9" name="テキスト ボックス 8">
            <a:extLst>
              <a:ext uri="{FF2B5EF4-FFF2-40B4-BE49-F238E27FC236}">
                <a16:creationId xmlns:a16="http://schemas.microsoft.com/office/drawing/2014/main" id="{25868AC2-73E7-409E-8C23-DA2BBF6E64B1}"/>
              </a:ext>
            </a:extLst>
          </p:cNvPr>
          <p:cNvSpPr txBox="1"/>
          <p:nvPr/>
        </p:nvSpPr>
        <p:spPr>
          <a:xfrm>
            <a:off x="347730" y="2168931"/>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用意するもの</a:t>
            </a:r>
          </a:p>
        </p:txBody>
      </p:sp>
      <p:sp>
        <p:nvSpPr>
          <p:cNvPr id="10" name="正方形/長方形 9">
            <a:extLst>
              <a:ext uri="{FF2B5EF4-FFF2-40B4-BE49-F238E27FC236}">
                <a16:creationId xmlns:a16="http://schemas.microsoft.com/office/drawing/2014/main" id="{F874B798-C1F2-4575-8A23-59B750E8B9F0}"/>
              </a:ext>
            </a:extLst>
          </p:cNvPr>
          <p:cNvSpPr/>
          <p:nvPr/>
        </p:nvSpPr>
        <p:spPr>
          <a:xfrm>
            <a:off x="5149137" y="3866778"/>
            <a:ext cx="3994863" cy="2308324"/>
          </a:xfrm>
          <a:prstGeom prst="rect">
            <a:avLst/>
          </a:prstGeom>
        </p:spPr>
        <p:txBody>
          <a:bodyPr wrap="square">
            <a:spAutoFit/>
          </a:bodyPr>
          <a:lstStyle/>
          <a:p>
            <a:r>
              <a:rPr lang="ja-JP" altLang="en-US" sz="1200" dirty="0">
                <a:latin typeface="メイリオ" panose="020B0604030504040204" pitchFamily="50" charset="-128"/>
                <a:ea typeface="メイリオ" panose="020B0604030504040204" pitchFamily="50" charset="-128"/>
              </a:rPr>
              <a:t>「基本ハードウエア」と</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L </a:t>
            </a:r>
            <a:r>
              <a:rPr lang="ja-JP" altLang="en-US" sz="1200" dirty="0">
                <a:latin typeface="メイリオ" panose="020B0604030504040204" pitchFamily="50" charset="-128"/>
                <a:ea typeface="メイリオ" panose="020B0604030504040204" pitchFamily="50" charset="-128"/>
              </a:rPr>
              <a:t>チカに必要となるパーツ」</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ja-JP" altLang="en-US" sz="1200" dirty="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タクトスイッチ </a:t>
            </a:r>
            <a:r>
              <a:rPr lang="en-US" altLang="ja-JP" sz="1200" dirty="0">
                <a:latin typeface="メイリオ" panose="020B0604030504040204" pitchFamily="50" charset="-128"/>
                <a:ea typeface="メイリオ" panose="020B0604030504040204" pitchFamily="50" charset="-128"/>
              </a:rPr>
              <a:t>(2pin)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ジャンパーワイヤー </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オス</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メス</a:t>
            </a:r>
            <a:r>
              <a:rPr lang="en-US" altLang="ja-JP" sz="1200" dirty="0">
                <a:latin typeface="メイリオ" panose="020B0604030504040204" pitchFamily="50" charset="-128"/>
                <a:ea typeface="メイリオ" panose="020B0604030504040204" pitchFamily="50" charset="-128"/>
              </a:rPr>
              <a:t>) x 5</a:t>
            </a:r>
          </a:p>
          <a:p>
            <a:pPr marL="171450" indent="-171450">
              <a:buFont typeface="Arial" panose="020B0604020202020204" pitchFamily="34" charset="0"/>
              <a:buChar char="•"/>
            </a:pPr>
            <a:r>
              <a:rPr lang="en-US" altLang="ja-JP" sz="1200" dirty="0" err="1">
                <a:latin typeface="メイリオ" panose="020B0604030504040204" pitchFamily="50" charset="-128"/>
                <a:ea typeface="メイリオ" panose="020B0604030504040204" pitchFamily="50" charset="-128"/>
              </a:rPr>
              <a:t>Nch</a:t>
            </a:r>
            <a:r>
              <a:rPr lang="en-US" altLang="ja-JP" sz="1200" dirty="0">
                <a:latin typeface="メイリオ" panose="020B0604030504040204" pitchFamily="50" charset="-128"/>
                <a:ea typeface="メイリオ" panose="020B0604030504040204" pitchFamily="50" charset="-128"/>
              </a:rPr>
              <a:t> MOSFET (2SK4017)</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リード抵抗 </a:t>
            </a:r>
            <a:r>
              <a:rPr lang="en-US" altLang="ja-JP" sz="1200" dirty="0">
                <a:latin typeface="メイリオ" panose="020B0604030504040204" pitchFamily="50" charset="-128"/>
                <a:ea typeface="メイリオ" panose="020B0604030504040204" pitchFamily="50" charset="-128"/>
              </a:rPr>
              <a:t>(1KΩ)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リード抵抗 </a:t>
            </a:r>
            <a:r>
              <a:rPr lang="en-US" altLang="ja-JP" sz="1200" dirty="0">
                <a:latin typeface="メイリオ" panose="020B0604030504040204" pitchFamily="50" charset="-128"/>
                <a:ea typeface="メイリオ" panose="020B0604030504040204" pitchFamily="50" charset="-128"/>
              </a:rPr>
              <a:t>(10KΩ)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ちびギアモータ </a:t>
            </a:r>
            <a:r>
              <a:rPr lang="en-US" altLang="ja-JP" sz="1200" dirty="0">
                <a:latin typeface="メイリオ" panose="020B0604030504040204" pitchFamily="50" charset="-128"/>
                <a:ea typeface="メイリオ" panose="020B0604030504040204" pitchFamily="50" charset="-128"/>
              </a:rPr>
              <a:t>x 1</a:t>
            </a:r>
            <a:endParaRPr lang="ja-JP" altLang="en-US" sz="120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6F68379B-8713-4A41-9BAB-F4AE76478504}"/>
              </a:ext>
            </a:extLst>
          </p:cNvPr>
          <p:cNvSpPr/>
          <p:nvPr/>
        </p:nvSpPr>
        <p:spPr>
          <a:xfrm>
            <a:off x="332508" y="2584429"/>
            <a:ext cx="8448540"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rPr>
              <a:t>このチュートリアル全体で必要になるハードウエア・部品は下記の通りです。</a:t>
            </a:r>
          </a:p>
        </p:txBody>
      </p:sp>
      <p:pic>
        <p:nvPicPr>
          <p:cNvPr id="2052" name="Picture 4" descr="部品一覧">
            <a:extLst>
              <a:ext uri="{FF2B5EF4-FFF2-40B4-BE49-F238E27FC236}">
                <a16:creationId xmlns:a16="http://schemas.microsoft.com/office/drawing/2014/main" id="{88F57B6F-1824-4A5E-9753-29246CF63A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4" b="5486"/>
          <a:stretch/>
        </p:blipFill>
        <p:spPr bwMode="auto">
          <a:xfrm>
            <a:off x="347730" y="4925827"/>
            <a:ext cx="2296779" cy="17225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追加する部品">
            <a:extLst>
              <a:ext uri="{FF2B5EF4-FFF2-40B4-BE49-F238E27FC236}">
                <a16:creationId xmlns:a16="http://schemas.microsoft.com/office/drawing/2014/main" id="{620A3F92-A9FB-49A9-BAB0-979AB7C33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543" y="4925827"/>
            <a:ext cx="2257754" cy="16933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接続方法">
            <a:extLst>
              <a:ext uri="{FF2B5EF4-FFF2-40B4-BE49-F238E27FC236}">
                <a16:creationId xmlns:a16="http://schemas.microsoft.com/office/drawing/2014/main" id="{BBF793FF-5B89-4266-AA9F-58FA3A5F1F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730" y="3048873"/>
            <a:ext cx="2296779" cy="17225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部品一覧">
            <a:extLst>
              <a:ext uri="{FF2B5EF4-FFF2-40B4-BE49-F238E27FC236}">
                <a16:creationId xmlns:a16="http://schemas.microsoft.com/office/drawing/2014/main" id="{DABA018D-97C7-4AD4-9D32-8531BF9F5F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5543" y="3048873"/>
            <a:ext cx="2225444" cy="1669083"/>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4B2AFA43-C93C-4F9F-8191-2AEC664221C6}"/>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22</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107813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マウスクリックで </a:t>
            </a:r>
            <a:r>
              <a:rPr lang="en-US" altLang="ja-JP" u="sng" dirty="0">
                <a:latin typeface="メイリオ" panose="020B0604030504040204" pitchFamily="50" charset="-128"/>
                <a:ea typeface="メイリオ" panose="020B0604030504040204" pitchFamily="50" charset="-128"/>
              </a:rPr>
              <a:t>LED </a:t>
            </a:r>
            <a:r>
              <a:rPr lang="ja-JP" altLang="en-US" u="sng" dirty="0">
                <a:latin typeface="メイリオ" panose="020B0604030504040204" pitchFamily="50" charset="-128"/>
                <a:ea typeface="メイリオ" panose="020B0604030504040204" pitchFamily="50" charset="-128"/>
              </a:rPr>
              <a:t>の </a:t>
            </a:r>
            <a:r>
              <a:rPr lang="en-US" altLang="ja-JP" u="sng" dirty="0">
                <a:latin typeface="メイリオ" panose="020B0604030504040204" pitchFamily="50" charset="-128"/>
                <a:ea typeface="メイリオ" panose="020B0604030504040204" pitchFamily="50" charset="-128"/>
              </a:rPr>
              <a:t>ON/OFF </a:t>
            </a:r>
            <a:r>
              <a:rPr lang="ja-JP" altLang="en-US" u="sng" dirty="0">
                <a:latin typeface="メイリオ" panose="020B0604030504040204" pitchFamily="50" charset="-128"/>
                <a:ea typeface="メイリオ" panose="020B0604030504040204" pitchFamily="50" charset="-128"/>
              </a:rPr>
              <a:t>を制御してみる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455341"/>
            <a:ext cx="8448540"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チカしてみよう では、</a:t>
            </a:r>
            <a:r>
              <a:rPr lang="en-US" altLang="ja-JP" b="1" dirty="0">
                <a:latin typeface="メイリオ" panose="020B0604030504040204" pitchFamily="50" charset="-128"/>
                <a:ea typeface="メイリオ" panose="020B0604030504040204" pitchFamily="50" charset="-128"/>
              </a:rPr>
              <a:t>JS Bin</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を使って </a:t>
            </a:r>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チカの </a:t>
            </a:r>
            <a:r>
              <a:rPr lang="en-US" altLang="ja-JP" dirty="0">
                <a:latin typeface="メイリオ" panose="020B0604030504040204" pitchFamily="50" charset="-128"/>
                <a:ea typeface="メイリオ" panose="020B0604030504040204" pitchFamily="50" charset="-128"/>
              </a:rPr>
              <a:t>example </a:t>
            </a:r>
            <a:r>
              <a:rPr lang="ja-JP" altLang="en-US" dirty="0">
                <a:latin typeface="メイリオ" panose="020B0604030504040204" pitchFamily="50" charset="-128"/>
                <a:ea typeface="メイリオ" panose="020B0604030504040204" pitchFamily="50" charset="-128"/>
              </a:rPr>
              <a:t>コードを少し触ってみるだけでしたが、今度は最初から書いてみます。</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今回は他のオンラインエディタ </a:t>
            </a:r>
            <a:r>
              <a:rPr lang="en-US" altLang="ja-JP" dirty="0" err="1">
                <a:latin typeface="メイリオ" panose="020B0604030504040204" pitchFamily="50" charset="-128"/>
                <a:ea typeface="メイリオ" panose="020B0604030504040204" pitchFamily="50" charset="-128"/>
                <a:hlinkClick r:id="rId3"/>
              </a:rPr>
              <a:t>JSFiddle</a:t>
            </a:r>
            <a:r>
              <a:rPr lang="ja-JP" altLang="en-US" dirty="0">
                <a:latin typeface="メイリオ" panose="020B0604030504040204" pitchFamily="50" charset="-128"/>
                <a:ea typeface="メイリオ" panose="020B0604030504040204" pitchFamily="50" charset="-128"/>
              </a:rPr>
              <a:t> を使ってみましょう。</a:t>
            </a:r>
          </a:p>
        </p:txBody>
      </p:sp>
      <p:sp>
        <p:nvSpPr>
          <p:cNvPr id="10" name="正方形/長方形 9">
            <a:extLst>
              <a:ext uri="{FF2B5EF4-FFF2-40B4-BE49-F238E27FC236}">
                <a16:creationId xmlns:a16="http://schemas.microsoft.com/office/drawing/2014/main" id="{F874B798-C1F2-4575-8A23-59B750E8B9F0}"/>
              </a:ext>
            </a:extLst>
          </p:cNvPr>
          <p:cNvSpPr/>
          <p:nvPr/>
        </p:nvSpPr>
        <p:spPr>
          <a:xfrm>
            <a:off x="332508" y="2514294"/>
            <a:ext cx="844854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a:solidFill>
                  <a:schemeClr val="tx1">
                    <a:lumMod val="50000"/>
                    <a:lumOff val="50000"/>
                  </a:schemeClr>
                </a:solidFill>
                <a:latin typeface="メイリオ" panose="020B0604030504040204" pitchFamily="50" charset="-128"/>
                <a:ea typeface="メイリオ" panose="020B0604030504040204" pitchFamily="50" charset="-128"/>
              </a:rPr>
              <a:t>Web </a:t>
            </a:r>
            <a:r>
              <a:rPr lang="ja-JP" altLang="en-US" sz="1200" dirty="0">
                <a:solidFill>
                  <a:schemeClr val="tx1">
                    <a:lumMod val="50000"/>
                    <a:lumOff val="50000"/>
                  </a:schemeClr>
                </a:solidFill>
                <a:latin typeface="メイリオ" panose="020B0604030504040204" pitchFamily="50" charset="-128"/>
                <a:ea typeface="メイリオ" panose="020B0604030504040204" pitchFamily="50" charset="-128"/>
              </a:rPr>
              <a:t>上のオンラインサービスは便利ですが、メンテナンスや障害、サービス停止などで利用できなくなることがあります。 ローカルでの編集も含め、いくつかのサービスを使いこなせるようにしておくと安心です。</a:t>
            </a:r>
          </a:p>
          <a:p>
            <a:endParaRPr lang="ja-JP" altLang="en-US" sz="1200" dirty="0">
              <a:solidFill>
                <a:schemeClr val="tx1">
                  <a:lumMod val="50000"/>
                  <a:lumOff val="50000"/>
                </a:schemeClr>
              </a:solidFill>
              <a:latin typeface="メイリオ" panose="020B0604030504040204" pitchFamily="50" charset="-128"/>
              <a:ea typeface="メイリオ" panose="020B0604030504040204" pitchFamily="50" charset="-128"/>
            </a:endParaRPr>
          </a:p>
          <a:p>
            <a:r>
              <a:rPr lang="ja-JP" altLang="en-US" sz="1200" dirty="0">
                <a:solidFill>
                  <a:schemeClr val="tx1">
                    <a:lumMod val="50000"/>
                    <a:lumOff val="50000"/>
                  </a:schemeClr>
                </a:solidFill>
                <a:latin typeface="メイリオ" panose="020B0604030504040204" pitchFamily="50" charset="-128"/>
                <a:ea typeface="メイリオ" panose="020B0604030504040204" pitchFamily="50" charset="-128"/>
              </a:rPr>
              <a:t>各サービスにはそれぞれ一長一短がありますので、利用シーンに応じて使い分けると良いかもしれません。</a:t>
            </a:r>
          </a:p>
        </p:txBody>
      </p:sp>
      <p:sp>
        <p:nvSpPr>
          <p:cNvPr id="13" name="正方形/長方形 12">
            <a:extLst>
              <a:ext uri="{FF2B5EF4-FFF2-40B4-BE49-F238E27FC236}">
                <a16:creationId xmlns:a16="http://schemas.microsoft.com/office/drawing/2014/main" id="{73AEF9D3-43B3-43D5-9AA1-71568ED0A47A}"/>
              </a:ext>
            </a:extLst>
          </p:cNvPr>
          <p:cNvSpPr/>
          <p:nvPr/>
        </p:nvSpPr>
        <p:spPr>
          <a:xfrm>
            <a:off x="332508" y="3566040"/>
            <a:ext cx="8448540" cy="923330"/>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このパートでは「</a:t>
            </a:r>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チカしてみよう」で実施した </a:t>
            </a:r>
            <a:r>
              <a:rPr lang="en-US" altLang="ja-JP" dirty="0">
                <a:latin typeface="メイリオ" panose="020B0604030504040204" pitchFamily="50" charset="-128"/>
                <a:ea typeface="メイリオ" panose="020B0604030504040204" pitchFamily="50" charset="-128"/>
              </a:rPr>
              <a:t>L </a:t>
            </a:r>
            <a:r>
              <a:rPr lang="ja-JP" altLang="en-US" dirty="0">
                <a:latin typeface="メイリオ" panose="020B0604030504040204" pitchFamily="50" charset="-128"/>
                <a:ea typeface="メイリオ" panose="020B0604030504040204" pitchFamily="50" charset="-128"/>
              </a:rPr>
              <a:t>チカの配線をそのまま利用します。必要な部品も同じです。</a:t>
            </a:r>
          </a:p>
          <a:p>
            <a:r>
              <a:rPr lang="en-US" altLang="ja-JP" dirty="0">
                <a:latin typeface="メイリオ" panose="020B0604030504040204" pitchFamily="50" charset="-128"/>
                <a:ea typeface="メイリオ" panose="020B0604030504040204" pitchFamily="50" charset="-128"/>
              </a:rPr>
              <a:t>LED </a:t>
            </a:r>
            <a:r>
              <a:rPr lang="ja-JP" altLang="en-US" dirty="0">
                <a:latin typeface="メイリオ" panose="020B0604030504040204" pitchFamily="50" charset="-128"/>
                <a:ea typeface="メイリオ" panose="020B0604030504040204" pitchFamily="50" charset="-128"/>
              </a:rPr>
              <a:t>は、</a:t>
            </a:r>
            <a:r>
              <a:rPr lang="en-US" altLang="ja-JP" b="1" dirty="0">
                <a:latin typeface="メイリオ" panose="020B0604030504040204" pitchFamily="50" charset="-128"/>
                <a:ea typeface="メイリオ" panose="020B0604030504040204" pitchFamily="50" charset="-128"/>
              </a:rPr>
              <a:t>26 </a:t>
            </a:r>
            <a:r>
              <a:rPr lang="ja-JP" altLang="en-US" b="1" dirty="0">
                <a:latin typeface="メイリオ" panose="020B0604030504040204" pitchFamily="50" charset="-128"/>
                <a:ea typeface="メイリオ" panose="020B0604030504040204" pitchFamily="50" charset="-128"/>
              </a:rPr>
              <a:t>番ポート</a:t>
            </a:r>
            <a:r>
              <a:rPr lang="ja-JP" altLang="en-US" dirty="0">
                <a:latin typeface="メイリオ" panose="020B0604030504040204" pitchFamily="50" charset="-128"/>
                <a:ea typeface="メイリオ" panose="020B0604030504040204" pitchFamily="50" charset="-128"/>
              </a:rPr>
              <a:t>に接続しておいてください。</a:t>
            </a:r>
          </a:p>
        </p:txBody>
      </p:sp>
      <p:pic>
        <p:nvPicPr>
          <p:cNvPr id="14" name="Picture 2" descr="部品一覧">
            <a:extLst>
              <a:ext uri="{FF2B5EF4-FFF2-40B4-BE49-F238E27FC236}">
                <a16:creationId xmlns:a16="http://schemas.microsoft.com/office/drawing/2014/main" id="{912F824C-05D0-4BF5-BD09-D198F254D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773" y="4530314"/>
            <a:ext cx="2845848" cy="21343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回路図">
            <a:extLst>
              <a:ext uri="{FF2B5EF4-FFF2-40B4-BE49-F238E27FC236}">
                <a16:creationId xmlns:a16="http://schemas.microsoft.com/office/drawing/2014/main" id="{B3651B65-B744-4CA0-AE89-AED4358EF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885" y="4530314"/>
            <a:ext cx="3623360" cy="213438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0A83F0E-D05B-4838-B862-04B130C139E9}"/>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23</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3922182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dirty="0" err="1">
                <a:latin typeface="メイリオ" panose="020B0604030504040204" pitchFamily="50" charset="-128"/>
                <a:ea typeface="メイリオ" panose="020B0604030504040204" pitchFamily="50" charset="-128"/>
                <a:hlinkClick r:id="rId2"/>
              </a:rPr>
              <a:t>JSFiddle</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の 画面構成</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3" name="正方形/長方形 12">
            <a:extLst>
              <a:ext uri="{FF2B5EF4-FFF2-40B4-BE49-F238E27FC236}">
                <a16:creationId xmlns:a16="http://schemas.microsoft.com/office/drawing/2014/main" id="{9D391123-25AA-4A44-B339-E64E43AD9AB7}"/>
              </a:ext>
            </a:extLst>
          </p:cNvPr>
          <p:cNvSpPr/>
          <p:nvPr/>
        </p:nvSpPr>
        <p:spPr>
          <a:xfrm>
            <a:off x="347730" y="1543105"/>
            <a:ext cx="8264007" cy="523220"/>
          </a:xfrm>
          <a:prstGeom prst="rect">
            <a:avLst/>
          </a:prstGeom>
        </p:spPr>
        <p:txBody>
          <a:bodyPr wrap="square">
            <a:spAutoFit/>
          </a:bodyPr>
          <a:lstStyle/>
          <a:p>
            <a:r>
              <a:rPr lang="en-US" altLang="ja-JP" sz="1400" dirty="0" err="1">
                <a:latin typeface="メイリオ" panose="020B0604030504040204" pitchFamily="50" charset="-128"/>
                <a:ea typeface="メイリオ" panose="020B0604030504040204" pitchFamily="50" charset="-128"/>
                <a:hlinkClick r:id="rId2"/>
              </a:rPr>
              <a:t>JSFiddle</a:t>
            </a:r>
            <a:r>
              <a:rPr lang="ja-JP" altLang="en-US" sz="1400" dirty="0">
                <a:solidFill>
                  <a:srgbClr val="353C48"/>
                </a:solidFill>
                <a:latin typeface="メイリオ" panose="020B0604030504040204" pitchFamily="50" charset="-128"/>
                <a:ea typeface="メイリオ" panose="020B0604030504040204" pitchFamily="50" charset="-128"/>
              </a:rPr>
              <a:t>とは、ブラウザ上で</a:t>
            </a:r>
            <a:r>
              <a:rPr lang="en-US" altLang="ja-JP" sz="1400" dirty="0">
                <a:solidFill>
                  <a:srgbClr val="353C48"/>
                </a:solidFill>
                <a:latin typeface="メイリオ" panose="020B0604030504040204" pitchFamily="50" charset="-128"/>
                <a:ea typeface="メイリオ" panose="020B0604030504040204" pitchFamily="50" charset="-128"/>
              </a:rPr>
              <a:t>JavaScript</a:t>
            </a:r>
            <a:r>
              <a:rPr lang="ja-JP" altLang="en-US" sz="1400" dirty="0">
                <a:solidFill>
                  <a:srgbClr val="353C48"/>
                </a:solidFill>
                <a:latin typeface="メイリオ" panose="020B0604030504040204" pitchFamily="50" charset="-128"/>
                <a:ea typeface="メイリオ" panose="020B0604030504040204" pitchFamily="50" charset="-128"/>
              </a:rPr>
              <a:t>を動作させる事が出来るサービスです。いくつかのフレームワークにも対応しています。前に使用した </a:t>
            </a:r>
            <a:r>
              <a:rPr lang="en-US" altLang="ja-JP" sz="1400" dirty="0">
                <a:solidFill>
                  <a:srgbClr val="353C48"/>
                </a:solidFill>
                <a:latin typeface="メイリオ" panose="020B0604030504040204" pitchFamily="50" charset="-128"/>
                <a:ea typeface="メイリオ" panose="020B0604030504040204" pitchFamily="50" charset="-128"/>
              </a:rPr>
              <a:t>JS</a:t>
            </a:r>
            <a:r>
              <a:rPr lang="ja-JP" altLang="en-US" sz="1400" dirty="0">
                <a:solidFill>
                  <a:srgbClr val="353C48"/>
                </a:solidFill>
                <a:latin typeface="メイリオ" panose="020B0604030504040204" pitchFamily="50" charset="-128"/>
                <a:ea typeface="メイリオ" panose="020B0604030504040204" pitchFamily="50" charset="-128"/>
              </a:rPr>
              <a:t> </a:t>
            </a:r>
            <a:r>
              <a:rPr lang="en-US" altLang="ja-JP" sz="1400" dirty="0">
                <a:solidFill>
                  <a:srgbClr val="353C48"/>
                </a:solidFill>
                <a:latin typeface="メイリオ" panose="020B0604030504040204" pitchFamily="50" charset="-128"/>
                <a:ea typeface="メイリオ" panose="020B0604030504040204" pitchFamily="50" charset="-128"/>
              </a:rPr>
              <a:t>BIN</a:t>
            </a:r>
            <a:r>
              <a:rPr lang="ja-JP" altLang="en-US" sz="1400" dirty="0">
                <a:solidFill>
                  <a:srgbClr val="353C48"/>
                </a:solidFill>
                <a:latin typeface="メイリオ" panose="020B0604030504040204" pitchFamily="50" charset="-128"/>
                <a:ea typeface="メイリオ" panose="020B0604030504040204" pitchFamily="50" charset="-128"/>
              </a:rPr>
              <a:t> も類似のサービスになります。</a:t>
            </a:r>
            <a:endParaRPr lang="ja-JP" altLang="en-US" sz="1400" dirty="0">
              <a:latin typeface="メイリオ" panose="020B0604030504040204" pitchFamily="50" charset="-128"/>
              <a:ea typeface="メイリオ" panose="020B0604030504040204" pitchFamily="50" charset="-128"/>
            </a:endParaRPr>
          </a:p>
        </p:txBody>
      </p:sp>
      <p:sp>
        <p:nvSpPr>
          <p:cNvPr id="5" name="Rectangle 1">
            <a:extLst>
              <a:ext uri="{FF2B5EF4-FFF2-40B4-BE49-F238E27FC236}">
                <a16:creationId xmlns:a16="http://schemas.microsoft.com/office/drawing/2014/main" id="{7EA85E2F-5893-4AD9-B7C3-F75F6610E425}"/>
              </a:ext>
            </a:extLst>
          </p:cNvPr>
          <p:cNvSpPr>
            <a:spLocks noChangeArrowheads="1"/>
          </p:cNvSpPr>
          <p:nvPr/>
        </p:nvSpPr>
        <p:spPr bwMode="auto">
          <a:xfrm>
            <a:off x="665016" y="5311383"/>
            <a:ext cx="7642538" cy="1477328"/>
          </a:xfrm>
          <a:prstGeom prst="rect">
            <a:avLst/>
          </a:prstGeom>
          <a:noFill/>
          <a:ln>
            <a:noFill/>
          </a:ln>
          <a:effectLst/>
        </p:spPr>
        <p:txBody>
          <a:bodyPr vert="horz" wrap="square" lIns="91440" tIns="0" rIns="91440" bIns="45720" numCol="1" anchor="ctr" anchorCtr="0" compatLnSpc="1">
            <a:prstTxWarp prst="textNoShape">
              <a:avLst/>
            </a:prstTxWarp>
            <a:spAutoFit/>
          </a:bodyPr>
          <a:lstStyle/>
          <a:p>
            <a:pPr lvl="0" defTabSz="914400" eaLnBrk="0" fontAlgn="base" hangingPunct="0">
              <a:spcBef>
                <a:spcPct val="0"/>
              </a:spcBef>
              <a:spcAft>
                <a:spcPct val="0"/>
              </a:spcAft>
            </a:pPr>
            <a:r>
              <a:rPr lang="ja-JP" altLang="en-US" sz="1200" dirty="0">
                <a:solidFill>
                  <a:srgbClr val="353C48"/>
                </a:solidFill>
                <a:latin typeface="メイリオ" panose="020B0604030504040204" pitchFamily="50" charset="-128"/>
                <a:ea typeface="メイリオ" panose="020B0604030504040204" pitchFamily="50" charset="-128"/>
              </a:rPr>
              <a:t>注意</a:t>
            </a:r>
            <a:r>
              <a:rPr lang="en-US" altLang="ja-JP" sz="1200" dirty="0">
                <a:solidFill>
                  <a:srgbClr val="353C48"/>
                </a:solidFill>
                <a:latin typeface="メイリオ" panose="020B0604030504040204" pitchFamily="50" charset="-128"/>
                <a:ea typeface="メイリオ" panose="020B0604030504040204" pitchFamily="50" charset="-128"/>
              </a:rPr>
              <a:t>: </a:t>
            </a:r>
            <a:r>
              <a:rPr lang="en-US" altLang="ja-JP" sz="1200" dirty="0" err="1">
                <a:solidFill>
                  <a:srgbClr val="353C48"/>
                </a:solidFill>
                <a:latin typeface="メイリオ" panose="020B0604030504040204" pitchFamily="50" charset="-128"/>
                <a:ea typeface="メイリオ" panose="020B0604030504040204" pitchFamily="50" charset="-128"/>
              </a:rPr>
              <a:t>JSFiddle</a:t>
            </a:r>
            <a:r>
              <a:rPr lang="en-US" altLang="ja-JP" sz="1200" dirty="0">
                <a:solidFill>
                  <a:srgbClr val="353C48"/>
                </a:solidFill>
                <a:latin typeface="メイリオ" panose="020B0604030504040204" pitchFamily="50" charset="-128"/>
                <a:ea typeface="メイリオ" panose="020B0604030504040204" pitchFamily="50" charset="-128"/>
              </a:rPr>
              <a:t> </a:t>
            </a:r>
            <a:r>
              <a:rPr lang="ja-JP" altLang="en-US" sz="1200" dirty="0">
                <a:solidFill>
                  <a:srgbClr val="353C48"/>
                </a:solidFill>
                <a:latin typeface="メイリオ" panose="020B0604030504040204" pitchFamily="50" charset="-128"/>
                <a:ea typeface="メイリオ" panose="020B0604030504040204" pitchFamily="50" charset="-128"/>
              </a:rPr>
              <a:t>利用時にはいずれかの対応をしてください </a:t>
            </a:r>
            <a:r>
              <a:rPr lang="en-US" altLang="ja-JP" sz="1200" dirty="0">
                <a:solidFill>
                  <a:srgbClr val="353C48"/>
                </a:solidFill>
                <a:latin typeface="メイリオ" panose="020B0604030504040204" pitchFamily="50" charset="-128"/>
                <a:ea typeface="メイリオ" panose="020B0604030504040204" pitchFamily="50" charset="-128"/>
              </a:rPr>
              <a:t>(</a:t>
            </a:r>
            <a:r>
              <a:rPr lang="ja-JP" altLang="en-US" sz="1200" dirty="0">
                <a:solidFill>
                  <a:srgbClr val="353C48"/>
                </a:solidFill>
                <a:latin typeface="メイリオ" panose="020B0604030504040204" pitchFamily="50" charset="-128"/>
                <a:ea typeface="メイリオ" panose="020B0604030504040204" pitchFamily="50" charset="-128"/>
              </a:rPr>
              <a:t>ローカルファイル編集時や </a:t>
            </a:r>
            <a:r>
              <a:rPr lang="en-US" altLang="ja-JP" sz="1200" dirty="0">
                <a:solidFill>
                  <a:srgbClr val="353C48"/>
                </a:solidFill>
                <a:latin typeface="メイリオ" panose="020B0604030504040204" pitchFamily="50" charset="-128"/>
                <a:ea typeface="メイリオ" panose="020B0604030504040204" pitchFamily="50" charset="-128"/>
              </a:rPr>
              <a:t>JS Bin </a:t>
            </a:r>
            <a:r>
              <a:rPr lang="ja-JP" altLang="en-US" sz="1200" dirty="0">
                <a:solidFill>
                  <a:srgbClr val="353C48"/>
                </a:solidFill>
                <a:latin typeface="メイリオ" panose="020B0604030504040204" pitchFamily="50" charset="-128"/>
                <a:ea typeface="メイリオ" panose="020B0604030504040204" pitchFamily="50" charset="-128"/>
              </a:rPr>
              <a:t>では不要</a:t>
            </a:r>
            <a:r>
              <a:rPr lang="en-US" altLang="ja-JP" sz="1200" dirty="0">
                <a:solidFill>
                  <a:srgbClr val="353C48"/>
                </a:solidFill>
                <a:latin typeface="メイリオ" panose="020B0604030504040204" pitchFamily="50" charset="-128"/>
                <a:ea typeface="メイリオ" panose="020B0604030504040204" pitchFamily="50" charset="-128"/>
              </a:rPr>
              <a:t>):</a:t>
            </a:r>
          </a:p>
          <a:p>
            <a:pPr lvl="0" defTabSz="914400" eaLnBrk="0" fontAlgn="base" hangingPunct="0">
              <a:spcBef>
                <a:spcPct val="0"/>
              </a:spcBef>
              <a:spcAft>
                <a:spcPct val="0"/>
              </a:spcAft>
            </a:pPr>
            <a:endParaRPr lang="en-US" altLang="ja-JP" sz="600" dirty="0">
              <a:solidFill>
                <a:srgbClr val="353C48"/>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ja-JP" altLang="en-US" sz="1200" dirty="0">
                <a:solidFill>
                  <a:srgbClr val="353C48"/>
                </a:solidFill>
                <a:latin typeface="メイリオ" panose="020B0604030504040204" pitchFamily="50" charset="-128"/>
                <a:ea typeface="メイリオ" panose="020B0604030504040204" pitchFamily="50" charset="-128"/>
              </a:rPr>
              <a:t>・</a:t>
            </a:r>
            <a:r>
              <a:rPr lang="en-US" altLang="ja-JP" sz="1200" dirty="0">
                <a:solidFill>
                  <a:srgbClr val="353C48"/>
                </a:solidFill>
                <a:latin typeface="メイリオ" panose="020B0604030504040204" pitchFamily="50" charset="-128"/>
                <a:ea typeface="メイリオ" panose="020B0604030504040204" pitchFamily="50" charset="-128"/>
              </a:rPr>
              <a:t>LOAD TYPE </a:t>
            </a:r>
            <a:r>
              <a:rPr lang="ja-JP" altLang="en-US" sz="1200" dirty="0">
                <a:solidFill>
                  <a:srgbClr val="353C48"/>
                </a:solidFill>
                <a:latin typeface="メイリオ" panose="020B0604030504040204" pitchFamily="50" charset="-128"/>
                <a:ea typeface="メイリオ" panose="020B0604030504040204" pitchFamily="50" charset="-128"/>
              </a:rPr>
              <a:t>の設定変更 </a:t>
            </a:r>
            <a:r>
              <a:rPr lang="en-US" altLang="ja-JP" sz="1200" dirty="0">
                <a:solidFill>
                  <a:srgbClr val="353C48"/>
                </a:solidFill>
                <a:latin typeface="メイリオ" panose="020B0604030504040204" pitchFamily="50" charset="-128"/>
                <a:ea typeface="メイリオ" panose="020B0604030504040204" pitchFamily="50" charset="-128"/>
              </a:rPr>
              <a:t>(</a:t>
            </a:r>
            <a:r>
              <a:rPr lang="ja-JP" altLang="en-US" sz="1200" dirty="0">
                <a:solidFill>
                  <a:srgbClr val="353C48"/>
                </a:solidFill>
                <a:latin typeface="メイリオ" panose="020B0604030504040204" pitchFamily="50" charset="-128"/>
                <a:ea typeface="メイリオ" panose="020B0604030504040204" pitchFamily="50" charset="-128"/>
              </a:rPr>
              <a:t>推奨</a:t>
            </a:r>
            <a:r>
              <a:rPr lang="en-US" altLang="ja-JP" sz="1200" dirty="0">
                <a:solidFill>
                  <a:srgbClr val="353C48"/>
                </a:solidFill>
                <a:latin typeface="メイリオ" panose="020B0604030504040204" pitchFamily="50" charset="-128"/>
                <a:ea typeface="メイリオ" panose="020B0604030504040204" pitchFamily="50" charset="-128"/>
              </a:rPr>
              <a:t>)</a:t>
            </a:r>
          </a:p>
          <a:p>
            <a:pPr marL="266700" lvl="0" defTabSz="914400" eaLnBrk="0" fontAlgn="base" hangingPunct="0">
              <a:spcBef>
                <a:spcPct val="0"/>
              </a:spcBef>
              <a:spcAft>
                <a:spcPct val="0"/>
              </a:spcAft>
            </a:pPr>
            <a:r>
              <a:rPr lang="en-US" altLang="ja-JP" sz="1100" dirty="0">
                <a:solidFill>
                  <a:srgbClr val="353C48"/>
                </a:solidFill>
                <a:latin typeface="メイリオ" panose="020B0604030504040204" pitchFamily="50" charset="-128"/>
                <a:ea typeface="メイリオ" panose="020B0604030504040204" pitchFamily="50" charset="-128"/>
              </a:rPr>
              <a:t>JavaScript + No-Library (pure JS) </a:t>
            </a:r>
            <a:r>
              <a:rPr lang="ja-JP" altLang="en-US" sz="1100" dirty="0">
                <a:solidFill>
                  <a:srgbClr val="353C48"/>
                </a:solidFill>
                <a:latin typeface="メイリオ" panose="020B0604030504040204" pitchFamily="50" charset="-128"/>
                <a:ea typeface="メイリオ" panose="020B0604030504040204" pitchFamily="50" charset="-128"/>
              </a:rPr>
              <a:t>と書かれているところをクリックし </a:t>
            </a:r>
            <a:r>
              <a:rPr lang="en-US" altLang="ja-JP" sz="1100" dirty="0">
                <a:solidFill>
                  <a:srgbClr val="353C48"/>
                </a:solidFill>
                <a:latin typeface="メイリオ" panose="020B0604030504040204" pitchFamily="50" charset="-128"/>
                <a:ea typeface="メイリオ" panose="020B0604030504040204" pitchFamily="50" charset="-128"/>
              </a:rPr>
              <a:t>LOAD TYPE </a:t>
            </a:r>
            <a:r>
              <a:rPr lang="ja-JP" altLang="en-US" sz="1100" dirty="0">
                <a:solidFill>
                  <a:srgbClr val="353C48"/>
                </a:solidFill>
                <a:latin typeface="メイリオ" panose="020B0604030504040204" pitchFamily="50" charset="-128"/>
                <a:ea typeface="メイリオ" panose="020B0604030504040204" pitchFamily="50" charset="-128"/>
              </a:rPr>
              <a:t>の設定を </a:t>
            </a:r>
            <a:r>
              <a:rPr lang="en-US" altLang="ja-JP" sz="1100" b="1" dirty="0">
                <a:solidFill>
                  <a:srgbClr val="353C48"/>
                </a:solidFill>
                <a:latin typeface="メイリオ" panose="020B0604030504040204" pitchFamily="50" charset="-128"/>
                <a:ea typeface="メイリオ" panose="020B0604030504040204" pitchFamily="50" charset="-128"/>
              </a:rPr>
              <a:t>On Load </a:t>
            </a:r>
            <a:r>
              <a:rPr lang="ja-JP" altLang="en-US" sz="1100" dirty="0">
                <a:solidFill>
                  <a:srgbClr val="353C48"/>
                </a:solidFill>
                <a:latin typeface="メイリオ" panose="020B0604030504040204" pitchFamily="50" charset="-128"/>
                <a:ea typeface="メイリオ" panose="020B0604030504040204" pitchFamily="50" charset="-128"/>
              </a:rPr>
              <a:t>以外</a:t>
            </a:r>
            <a:endParaRPr lang="en-US" altLang="ja-JP" sz="1100" dirty="0">
              <a:solidFill>
                <a:srgbClr val="353C48"/>
              </a:solidFill>
              <a:latin typeface="メイリオ" panose="020B0604030504040204" pitchFamily="50" charset="-128"/>
              <a:ea typeface="メイリオ" panose="020B0604030504040204" pitchFamily="50" charset="-128"/>
            </a:endParaRPr>
          </a:p>
          <a:p>
            <a:pPr marL="266700" lvl="0" defTabSz="914400" eaLnBrk="0" fontAlgn="base" hangingPunct="0">
              <a:spcBef>
                <a:spcPct val="0"/>
              </a:spcBef>
              <a:spcAft>
                <a:spcPct val="0"/>
              </a:spcAft>
            </a:pPr>
            <a:r>
              <a:rPr lang="ja-JP" altLang="en-US" sz="1100" dirty="0">
                <a:solidFill>
                  <a:srgbClr val="353C48"/>
                </a:solidFill>
                <a:latin typeface="メイリオ" panose="020B0604030504040204" pitchFamily="50" charset="-128"/>
                <a:ea typeface="メイリオ" panose="020B0604030504040204" pitchFamily="50" charset="-128"/>
              </a:rPr>
              <a:t> </a:t>
            </a:r>
            <a:r>
              <a:rPr lang="en-US" altLang="ja-JP" sz="1100" dirty="0">
                <a:solidFill>
                  <a:srgbClr val="353C48"/>
                </a:solidFill>
                <a:latin typeface="メイリオ" panose="020B0604030504040204" pitchFamily="50" charset="-128"/>
                <a:ea typeface="メイリオ" panose="020B0604030504040204" pitchFamily="50" charset="-128"/>
              </a:rPr>
              <a:t>(</a:t>
            </a:r>
            <a:r>
              <a:rPr lang="en-US" altLang="ja-JP" sz="1100" b="1" dirty="0">
                <a:solidFill>
                  <a:srgbClr val="353C48"/>
                </a:solidFill>
                <a:latin typeface="メイリオ" panose="020B0604030504040204" pitchFamily="50" charset="-128"/>
                <a:ea typeface="メイリオ" panose="020B0604030504040204" pitchFamily="50" charset="-128"/>
              </a:rPr>
              <a:t>No wrap - bottom of &lt;head&gt; </a:t>
            </a:r>
            <a:r>
              <a:rPr lang="ja-JP" altLang="en-US" sz="1100" dirty="0">
                <a:solidFill>
                  <a:srgbClr val="353C48"/>
                </a:solidFill>
                <a:latin typeface="メイリオ" panose="020B0604030504040204" pitchFamily="50" charset="-128"/>
                <a:ea typeface="メイリオ" panose="020B0604030504040204" pitchFamily="50" charset="-128"/>
              </a:rPr>
              <a:t>など</a:t>
            </a:r>
            <a:r>
              <a:rPr lang="en-US" altLang="ja-JP" sz="1100" dirty="0">
                <a:solidFill>
                  <a:srgbClr val="353C48"/>
                </a:solidFill>
                <a:latin typeface="メイリオ" panose="020B0604030504040204" pitchFamily="50" charset="-128"/>
                <a:ea typeface="メイリオ" panose="020B0604030504040204" pitchFamily="50" charset="-128"/>
              </a:rPr>
              <a:t>) </a:t>
            </a:r>
            <a:r>
              <a:rPr lang="ja-JP" altLang="en-US" sz="1100" dirty="0">
                <a:solidFill>
                  <a:srgbClr val="353C48"/>
                </a:solidFill>
                <a:latin typeface="メイリオ" panose="020B0604030504040204" pitchFamily="50" charset="-128"/>
                <a:ea typeface="メイリオ" panose="020B0604030504040204" pitchFamily="50" charset="-128"/>
              </a:rPr>
              <a:t>に変更する</a:t>
            </a:r>
            <a:endParaRPr lang="en-US" altLang="ja-JP" sz="1100" dirty="0">
              <a:solidFill>
                <a:srgbClr val="353C48"/>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endParaRPr lang="ja-JP" altLang="en-US" sz="700" dirty="0">
              <a:solidFill>
                <a:srgbClr val="353C48"/>
              </a:solidFill>
              <a:latin typeface="メイリオ" panose="020B0604030504040204" pitchFamily="50" charset="-128"/>
              <a:ea typeface="メイリオ" panose="020B0604030504040204" pitchFamily="50" charset="-128"/>
            </a:endParaRPr>
          </a:p>
          <a:p>
            <a:pPr lvl="0" defTabSz="914400" eaLnBrk="0" fontAlgn="base" hangingPunct="0">
              <a:spcBef>
                <a:spcPct val="0"/>
              </a:spcBef>
              <a:spcAft>
                <a:spcPct val="0"/>
              </a:spcAft>
            </a:pPr>
            <a:r>
              <a:rPr lang="ja-JP" altLang="en-US" sz="1200" dirty="0">
                <a:solidFill>
                  <a:srgbClr val="353C48"/>
                </a:solidFill>
                <a:latin typeface="メイリオ" panose="020B0604030504040204" pitchFamily="50" charset="-128"/>
                <a:ea typeface="メイリオ" panose="020B0604030504040204" pitchFamily="50" charset="-128"/>
              </a:rPr>
              <a:t>・</a:t>
            </a:r>
            <a:r>
              <a:rPr lang="en-US" altLang="ja-JP" sz="1200" dirty="0" err="1">
                <a:solidFill>
                  <a:srgbClr val="353C48"/>
                </a:solidFill>
                <a:latin typeface="メイリオ" panose="020B0604030504040204" pitchFamily="50" charset="-128"/>
                <a:ea typeface="メイリオ" panose="020B0604030504040204" pitchFamily="50" charset="-128"/>
              </a:rPr>
              <a:t>mainFunction</a:t>
            </a:r>
            <a:r>
              <a:rPr lang="en-US" altLang="ja-JP" sz="1200" dirty="0">
                <a:solidFill>
                  <a:srgbClr val="353C48"/>
                </a:solidFill>
                <a:latin typeface="メイリオ" panose="020B0604030504040204" pitchFamily="50" charset="-128"/>
                <a:ea typeface="メイリオ" panose="020B0604030504040204" pitchFamily="50" charset="-128"/>
              </a:rPr>
              <a:t> </a:t>
            </a:r>
            <a:r>
              <a:rPr lang="ja-JP" altLang="en-US" sz="1200" dirty="0">
                <a:solidFill>
                  <a:srgbClr val="353C48"/>
                </a:solidFill>
                <a:latin typeface="メイリオ" panose="020B0604030504040204" pitchFamily="50" charset="-128"/>
                <a:ea typeface="メイリオ" panose="020B0604030504040204" pitchFamily="50" charset="-128"/>
              </a:rPr>
              <a:t>を自分で呼び出す</a:t>
            </a:r>
          </a:p>
          <a:p>
            <a:pPr marL="266700" lvl="0" defTabSz="914400" eaLnBrk="0" fontAlgn="base" hangingPunct="0">
              <a:spcBef>
                <a:spcPct val="0"/>
              </a:spcBef>
              <a:spcAft>
                <a:spcPct val="0"/>
              </a:spcAft>
            </a:pPr>
            <a:r>
              <a:rPr lang="en-US" altLang="ja-JP" sz="1100" dirty="0">
                <a:solidFill>
                  <a:srgbClr val="353C48"/>
                </a:solidFill>
                <a:latin typeface="メイリオ" panose="020B0604030504040204" pitchFamily="50" charset="-128"/>
                <a:ea typeface="メイリオ" panose="020B0604030504040204" pitchFamily="50" charset="-128"/>
              </a:rPr>
              <a:t>onload </a:t>
            </a:r>
            <a:r>
              <a:rPr lang="ja-JP" altLang="en-US" sz="1100" dirty="0">
                <a:solidFill>
                  <a:srgbClr val="353C48"/>
                </a:solidFill>
                <a:latin typeface="メイリオ" panose="020B0604030504040204" pitchFamily="50" charset="-128"/>
                <a:ea typeface="メイリオ" panose="020B0604030504040204" pitchFamily="50" charset="-128"/>
              </a:rPr>
              <a:t>に関数を登録せず </a:t>
            </a:r>
            <a:r>
              <a:rPr lang="en-US" altLang="ja-JP" sz="1100" dirty="0" err="1">
                <a:solidFill>
                  <a:srgbClr val="353C48"/>
                </a:solidFill>
                <a:latin typeface="メイリオ" panose="020B0604030504040204" pitchFamily="50" charset="-128"/>
                <a:ea typeface="メイリオ" panose="020B0604030504040204" pitchFamily="50" charset="-128"/>
              </a:rPr>
              <a:t>mainFunction</a:t>
            </a:r>
            <a:r>
              <a:rPr lang="en-US" altLang="ja-JP" sz="1100" dirty="0">
                <a:solidFill>
                  <a:srgbClr val="353C48"/>
                </a:solidFill>
                <a:latin typeface="メイリオ" panose="020B0604030504040204" pitchFamily="50" charset="-128"/>
                <a:ea typeface="メイリオ" panose="020B0604030504040204" pitchFamily="50" charset="-128"/>
              </a:rPr>
              <a:t> </a:t>
            </a:r>
            <a:r>
              <a:rPr lang="ja-JP" altLang="en-US" sz="1100" dirty="0">
                <a:solidFill>
                  <a:srgbClr val="353C48"/>
                </a:solidFill>
                <a:latin typeface="メイリオ" panose="020B0604030504040204" pitchFamily="50" charset="-128"/>
                <a:ea typeface="メイリオ" panose="020B0604030504040204" pitchFamily="50" charset="-128"/>
              </a:rPr>
              <a:t>を定義後に自分で呼び出す。</a:t>
            </a:r>
            <a:endParaRPr lang="en-US" altLang="ja-JP" sz="1100" dirty="0">
              <a:solidFill>
                <a:srgbClr val="353C48"/>
              </a:solidFill>
              <a:latin typeface="メイリオ" panose="020B0604030504040204" pitchFamily="50" charset="-128"/>
              <a:ea typeface="メイリオ" panose="020B0604030504040204" pitchFamily="50" charset="-128"/>
            </a:endParaRPr>
          </a:p>
          <a:p>
            <a:pPr marL="266700" lvl="0" defTabSz="914400" eaLnBrk="0" fontAlgn="base" hangingPunct="0">
              <a:spcBef>
                <a:spcPct val="0"/>
              </a:spcBef>
              <a:spcAft>
                <a:spcPct val="0"/>
              </a:spcAft>
            </a:pPr>
            <a:r>
              <a:rPr lang="en-US" altLang="ja-JP" sz="1100" dirty="0">
                <a:solidFill>
                  <a:srgbClr val="353C48"/>
                </a:solidFill>
                <a:latin typeface="メイリオ" panose="020B0604030504040204" pitchFamily="50" charset="-128"/>
                <a:ea typeface="メイリオ" panose="020B0604030504040204" pitchFamily="50" charset="-128"/>
              </a:rPr>
              <a:t>(</a:t>
            </a:r>
            <a:r>
              <a:rPr lang="ja-JP" altLang="en-US" sz="1100" dirty="0">
                <a:solidFill>
                  <a:srgbClr val="353C48"/>
                </a:solidFill>
                <a:latin typeface="メイリオ" panose="020B0604030504040204" pitchFamily="50" charset="-128"/>
                <a:ea typeface="メイリオ" panose="020B0604030504040204" pitchFamily="50" charset="-128"/>
              </a:rPr>
              <a:t>最初の </a:t>
            </a:r>
            <a:r>
              <a:rPr lang="en-US" altLang="ja-JP" sz="1100" dirty="0" err="1">
                <a:solidFill>
                  <a:srgbClr val="353C48"/>
                </a:solidFill>
                <a:latin typeface="メイリオ" panose="020B0604030504040204" pitchFamily="50" charset="-128"/>
                <a:ea typeface="メイリオ" panose="020B0604030504040204" pitchFamily="50" charset="-128"/>
              </a:rPr>
              <a:t>window.onload</a:t>
            </a:r>
            <a:r>
              <a:rPr lang="en-US" altLang="ja-JP" sz="1100" dirty="0">
                <a:solidFill>
                  <a:srgbClr val="353C48"/>
                </a:solidFill>
                <a:latin typeface="メイリオ" panose="020B0604030504040204" pitchFamily="50" charset="-128"/>
                <a:ea typeface="メイリオ" panose="020B0604030504040204" pitchFamily="50" charset="-128"/>
              </a:rPr>
              <a:t> = </a:t>
            </a:r>
            <a:r>
              <a:rPr lang="ja-JP" altLang="en-US" sz="1100" dirty="0">
                <a:solidFill>
                  <a:srgbClr val="353C48"/>
                </a:solidFill>
                <a:latin typeface="メイリオ" panose="020B0604030504040204" pitchFamily="50" charset="-128"/>
                <a:ea typeface="メイリオ" panose="020B0604030504040204" pitchFamily="50" charset="-128"/>
              </a:rPr>
              <a:t>を削除して最後に </a:t>
            </a:r>
            <a:r>
              <a:rPr lang="en-US" altLang="ja-JP" sz="1100" dirty="0" err="1">
                <a:solidFill>
                  <a:srgbClr val="353C48"/>
                </a:solidFill>
                <a:latin typeface="メイリオ" panose="020B0604030504040204" pitchFamily="50" charset="-128"/>
                <a:ea typeface="メイリオ" panose="020B0604030504040204" pitchFamily="50" charset="-128"/>
              </a:rPr>
              <a:t>mainFunction</a:t>
            </a:r>
            <a:r>
              <a:rPr lang="en-US" altLang="ja-JP" sz="1100" dirty="0">
                <a:solidFill>
                  <a:srgbClr val="353C48"/>
                </a:solidFill>
                <a:latin typeface="メイリオ" panose="020B0604030504040204" pitchFamily="50" charset="-128"/>
                <a:ea typeface="メイリオ" panose="020B0604030504040204" pitchFamily="50" charset="-128"/>
              </a:rPr>
              <a:t>(); </a:t>
            </a:r>
            <a:r>
              <a:rPr lang="ja-JP" altLang="en-US" sz="1100" dirty="0">
                <a:solidFill>
                  <a:srgbClr val="353C48"/>
                </a:solidFill>
                <a:latin typeface="メイリオ" panose="020B0604030504040204" pitchFamily="50" charset="-128"/>
                <a:ea typeface="メイリオ" panose="020B0604030504040204" pitchFamily="50" charset="-128"/>
              </a:rPr>
              <a:t>を追加する</a:t>
            </a:r>
            <a:r>
              <a:rPr lang="en-US" altLang="ja-JP" sz="1100" dirty="0">
                <a:solidFill>
                  <a:srgbClr val="353C48"/>
                </a:solidFill>
                <a:latin typeface="メイリオ" panose="020B0604030504040204" pitchFamily="50" charset="-128"/>
                <a:ea typeface="メイリオ" panose="020B0604030504040204" pitchFamily="50" charset="-128"/>
              </a:rPr>
              <a:t>)</a:t>
            </a:r>
            <a:endParaRPr kumimoji="0" lang="ja-JP" altLang="ja-JP" sz="160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0FE4EF46-79AB-4439-A0DB-0E9C6266D921}"/>
              </a:ext>
            </a:extLst>
          </p:cNvPr>
          <p:cNvPicPr>
            <a:picLocks noChangeAspect="1"/>
          </p:cNvPicPr>
          <p:nvPr/>
        </p:nvPicPr>
        <p:blipFill>
          <a:blip r:embed="rId4"/>
          <a:stretch>
            <a:fillRect/>
          </a:stretch>
        </p:blipFill>
        <p:spPr>
          <a:xfrm>
            <a:off x="668480" y="2108366"/>
            <a:ext cx="5190654" cy="3122504"/>
          </a:xfrm>
          <a:prstGeom prst="rect">
            <a:avLst/>
          </a:prstGeom>
        </p:spPr>
      </p:pic>
      <p:sp>
        <p:nvSpPr>
          <p:cNvPr id="12" name="正方形/長方形 11">
            <a:extLst>
              <a:ext uri="{FF2B5EF4-FFF2-40B4-BE49-F238E27FC236}">
                <a16:creationId xmlns:a16="http://schemas.microsoft.com/office/drawing/2014/main" id="{D8E16B02-D3DB-4C8D-9EE7-848C11A6B8D6}"/>
              </a:ext>
            </a:extLst>
          </p:cNvPr>
          <p:cNvSpPr/>
          <p:nvPr/>
        </p:nvSpPr>
        <p:spPr>
          <a:xfrm>
            <a:off x="1922482" y="3275111"/>
            <a:ext cx="1317297" cy="307777"/>
          </a:xfrm>
          <a:prstGeom prst="rect">
            <a:avLst/>
          </a:prstGeom>
        </p:spPr>
        <p:txBody>
          <a:bodyPr wrap="square">
            <a:spAutoFit/>
          </a:bodyPr>
          <a:lstStyle/>
          <a:p>
            <a:r>
              <a:rPr lang="en-US" altLang="ja-JP" sz="1400" dirty="0">
                <a:solidFill>
                  <a:srgbClr val="0070C0"/>
                </a:solidFill>
                <a:latin typeface="メイリオ" panose="020B0604030504040204" pitchFamily="50" charset="-128"/>
                <a:ea typeface="メイリオ" panose="020B0604030504040204" pitchFamily="50" charset="-128"/>
              </a:rPr>
              <a:t>HTML</a:t>
            </a:r>
            <a:r>
              <a:rPr lang="ja-JP" altLang="en-US" sz="1400" dirty="0">
                <a:solidFill>
                  <a:srgbClr val="0070C0"/>
                </a:solidFill>
                <a:latin typeface="メイリオ" panose="020B0604030504040204" pitchFamily="50" charset="-128"/>
                <a:ea typeface="メイリオ" panose="020B0604030504040204" pitchFamily="50" charset="-128"/>
              </a:rPr>
              <a:t> ペイン</a:t>
            </a:r>
          </a:p>
        </p:txBody>
      </p:sp>
      <p:sp>
        <p:nvSpPr>
          <p:cNvPr id="14" name="正方形/長方形 13">
            <a:extLst>
              <a:ext uri="{FF2B5EF4-FFF2-40B4-BE49-F238E27FC236}">
                <a16:creationId xmlns:a16="http://schemas.microsoft.com/office/drawing/2014/main" id="{062A8FD4-9D58-49E3-A0A6-0DC24E36EF65}"/>
              </a:ext>
            </a:extLst>
          </p:cNvPr>
          <p:cNvSpPr/>
          <p:nvPr/>
        </p:nvSpPr>
        <p:spPr>
          <a:xfrm>
            <a:off x="4188010" y="3275111"/>
            <a:ext cx="1317297" cy="307777"/>
          </a:xfrm>
          <a:prstGeom prst="rect">
            <a:avLst/>
          </a:prstGeom>
        </p:spPr>
        <p:txBody>
          <a:bodyPr wrap="square">
            <a:spAutoFit/>
          </a:bodyPr>
          <a:lstStyle/>
          <a:p>
            <a:r>
              <a:rPr lang="en-US" altLang="ja-JP" sz="1400" dirty="0">
                <a:solidFill>
                  <a:srgbClr val="0070C0"/>
                </a:solidFill>
                <a:latin typeface="メイリオ" panose="020B0604030504040204" pitchFamily="50" charset="-128"/>
                <a:ea typeface="メイリオ" panose="020B0604030504040204" pitchFamily="50" charset="-128"/>
              </a:rPr>
              <a:t>CSS</a:t>
            </a:r>
            <a:r>
              <a:rPr lang="ja-JP" altLang="en-US" sz="1400" dirty="0">
                <a:solidFill>
                  <a:srgbClr val="0070C0"/>
                </a:solidFill>
                <a:latin typeface="メイリオ" panose="020B0604030504040204" pitchFamily="50" charset="-128"/>
                <a:ea typeface="メイリオ" panose="020B0604030504040204" pitchFamily="50" charset="-128"/>
              </a:rPr>
              <a:t> ペイン</a:t>
            </a:r>
          </a:p>
        </p:txBody>
      </p:sp>
      <p:sp>
        <p:nvSpPr>
          <p:cNvPr id="15" name="正方形/長方形 14">
            <a:extLst>
              <a:ext uri="{FF2B5EF4-FFF2-40B4-BE49-F238E27FC236}">
                <a16:creationId xmlns:a16="http://schemas.microsoft.com/office/drawing/2014/main" id="{3442C8B8-3B08-4ECA-8892-2EEFD917E222}"/>
              </a:ext>
            </a:extLst>
          </p:cNvPr>
          <p:cNvSpPr/>
          <p:nvPr/>
        </p:nvSpPr>
        <p:spPr>
          <a:xfrm>
            <a:off x="1807973" y="4434685"/>
            <a:ext cx="2101178" cy="307777"/>
          </a:xfrm>
          <a:prstGeom prst="rect">
            <a:avLst/>
          </a:prstGeom>
        </p:spPr>
        <p:txBody>
          <a:bodyPr wrap="square">
            <a:spAutoFit/>
          </a:bodyPr>
          <a:lstStyle/>
          <a:p>
            <a:r>
              <a:rPr lang="en-US" altLang="ja-JP" sz="1400" dirty="0">
                <a:solidFill>
                  <a:srgbClr val="0070C0"/>
                </a:solidFill>
                <a:latin typeface="メイリオ" panose="020B0604030504040204" pitchFamily="50" charset="-128"/>
                <a:ea typeface="メイリオ" panose="020B0604030504040204" pitchFamily="50" charset="-128"/>
              </a:rPr>
              <a:t>JavaScript</a:t>
            </a:r>
            <a:r>
              <a:rPr lang="ja-JP" altLang="en-US" sz="1400" dirty="0">
                <a:solidFill>
                  <a:srgbClr val="0070C0"/>
                </a:solidFill>
                <a:latin typeface="メイリオ" panose="020B0604030504040204" pitchFamily="50" charset="-128"/>
                <a:ea typeface="メイリオ" panose="020B0604030504040204" pitchFamily="50" charset="-128"/>
              </a:rPr>
              <a:t> ペイン</a:t>
            </a:r>
          </a:p>
        </p:txBody>
      </p:sp>
      <p:sp>
        <p:nvSpPr>
          <p:cNvPr id="16" name="正方形/長方形 15">
            <a:extLst>
              <a:ext uri="{FF2B5EF4-FFF2-40B4-BE49-F238E27FC236}">
                <a16:creationId xmlns:a16="http://schemas.microsoft.com/office/drawing/2014/main" id="{1880B3DB-BA7F-4370-9FEB-D891D2608651}"/>
              </a:ext>
            </a:extLst>
          </p:cNvPr>
          <p:cNvSpPr/>
          <p:nvPr/>
        </p:nvSpPr>
        <p:spPr>
          <a:xfrm>
            <a:off x="4454718" y="4434684"/>
            <a:ext cx="2101178" cy="307777"/>
          </a:xfrm>
          <a:prstGeom prst="rect">
            <a:avLst/>
          </a:prstGeom>
        </p:spPr>
        <p:txBody>
          <a:bodyPr wrap="square">
            <a:spAutoFit/>
          </a:bodyPr>
          <a:lstStyle/>
          <a:p>
            <a:r>
              <a:rPr lang="ja-JP" altLang="en-US" sz="1400" dirty="0">
                <a:solidFill>
                  <a:srgbClr val="0070C0"/>
                </a:solidFill>
                <a:latin typeface="メイリオ" panose="020B0604030504040204" pitchFamily="50" charset="-128"/>
                <a:ea typeface="メイリオ" panose="020B0604030504040204" pitchFamily="50" charset="-128"/>
              </a:rPr>
              <a:t>実行</a:t>
            </a:r>
          </a:p>
        </p:txBody>
      </p:sp>
      <p:pic>
        <p:nvPicPr>
          <p:cNvPr id="8" name="図 7">
            <a:extLst>
              <a:ext uri="{FF2B5EF4-FFF2-40B4-BE49-F238E27FC236}">
                <a16:creationId xmlns:a16="http://schemas.microsoft.com/office/drawing/2014/main" id="{BFC6A2AA-5A3B-41A0-ADA1-BCA0A48FB7D0}"/>
              </a:ext>
            </a:extLst>
          </p:cNvPr>
          <p:cNvPicPr>
            <a:picLocks noChangeAspect="1"/>
          </p:cNvPicPr>
          <p:nvPr/>
        </p:nvPicPr>
        <p:blipFill rotWithShape="1">
          <a:blip r:embed="rId5"/>
          <a:srcRect l="6724" t="46571" r="55075" b="5755"/>
          <a:stretch/>
        </p:blipFill>
        <p:spPr>
          <a:xfrm>
            <a:off x="6085554" y="2596775"/>
            <a:ext cx="2705507" cy="2110224"/>
          </a:xfrm>
          <a:prstGeom prst="rect">
            <a:avLst/>
          </a:prstGeom>
        </p:spPr>
      </p:pic>
      <p:sp>
        <p:nvSpPr>
          <p:cNvPr id="9" name="正方形/長方形 8">
            <a:extLst>
              <a:ext uri="{FF2B5EF4-FFF2-40B4-BE49-F238E27FC236}">
                <a16:creationId xmlns:a16="http://schemas.microsoft.com/office/drawing/2014/main" id="{94C148F6-43F3-4248-9582-22FC78B2F78E}"/>
              </a:ext>
            </a:extLst>
          </p:cNvPr>
          <p:cNvSpPr/>
          <p:nvPr/>
        </p:nvSpPr>
        <p:spPr>
          <a:xfrm>
            <a:off x="1471090" y="3946277"/>
            <a:ext cx="2199122" cy="12845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A0256F0-1AE5-4574-8ACA-26F5226FEE7F}"/>
              </a:ext>
            </a:extLst>
          </p:cNvPr>
          <p:cNvSpPr txBox="1"/>
          <p:nvPr/>
        </p:nvSpPr>
        <p:spPr>
          <a:xfrm>
            <a:off x="7354729" y="2651322"/>
            <a:ext cx="899605" cy="369332"/>
          </a:xfrm>
          <a:prstGeom prst="rect">
            <a:avLst/>
          </a:prstGeom>
          <a:noFill/>
        </p:spPr>
        <p:txBody>
          <a:bodyPr wrap="none" rtlCol="0">
            <a:spAutoFit/>
          </a:bodyPr>
          <a:lstStyle/>
          <a:p>
            <a:r>
              <a:rPr kumimoji="1" lang="ja-JP" altLang="en-US" dirty="0">
                <a:solidFill>
                  <a:srgbClr val="FF0000"/>
                </a:solidFill>
              </a:rPr>
              <a:t>↓</a:t>
            </a:r>
            <a:r>
              <a:rPr kumimoji="1" lang="en-US" altLang="ja-JP" dirty="0">
                <a:solidFill>
                  <a:srgbClr val="FF0000"/>
                </a:solidFill>
              </a:rPr>
              <a:t>Click!</a:t>
            </a:r>
            <a:endParaRPr kumimoji="1" lang="ja-JP" altLang="en-US" dirty="0">
              <a:solidFill>
                <a:srgbClr val="FF0000"/>
              </a:solidFill>
            </a:endParaRPr>
          </a:p>
        </p:txBody>
      </p:sp>
      <p:cxnSp>
        <p:nvCxnSpPr>
          <p:cNvPr id="18" name="直線コネクタ 17">
            <a:extLst>
              <a:ext uri="{FF2B5EF4-FFF2-40B4-BE49-F238E27FC236}">
                <a16:creationId xmlns:a16="http://schemas.microsoft.com/office/drawing/2014/main" id="{1DA6C8FC-E749-4750-ACD2-036035F85006}"/>
              </a:ext>
            </a:extLst>
          </p:cNvPr>
          <p:cNvCxnSpPr/>
          <p:nvPr/>
        </p:nvCxnSpPr>
        <p:spPr>
          <a:xfrm>
            <a:off x="6598195" y="4387988"/>
            <a:ext cx="1105468" cy="0"/>
          </a:xfrm>
          <a:prstGeom prst="line">
            <a:avLst/>
          </a:prstGeom>
        </p:spPr>
        <p:style>
          <a:lnRef idx="2">
            <a:schemeClr val="accent2"/>
          </a:lnRef>
          <a:fillRef idx="0">
            <a:schemeClr val="accent2"/>
          </a:fillRef>
          <a:effectRef idx="1">
            <a:schemeClr val="accent2"/>
          </a:effectRef>
          <a:fontRef idx="minor">
            <a:schemeClr val="tx1"/>
          </a:fontRef>
        </p:style>
      </p:cxnSp>
      <p:sp>
        <p:nvSpPr>
          <p:cNvPr id="23" name="正方形/長方形 22">
            <a:extLst>
              <a:ext uri="{FF2B5EF4-FFF2-40B4-BE49-F238E27FC236}">
                <a16:creationId xmlns:a16="http://schemas.microsoft.com/office/drawing/2014/main" id="{0D09B092-2B50-44E9-82CE-8D5750399E1F}"/>
              </a:ext>
            </a:extLst>
          </p:cNvPr>
          <p:cNvSpPr/>
          <p:nvPr/>
        </p:nvSpPr>
        <p:spPr>
          <a:xfrm>
            <a:off x="6704226" y="3050220"/>
            <a:ext cx="1286041" cy="2220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EDFE542-0B93-465B-8B5D-F827B8C3A348}"/>
              </a:ext>
            </a:extLst>
          </p:cNvPr>
          <p:cNvSpPr/>
          <p:nvPr/>
        </p:nvSpPr>
        <p:spPr>
          <a:xfrm>
            <a:off x="6085553" y="2584180"/>
            <a:ext cx="2705508" cy="21228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E8868E0-334F-4D2C-BF99-00B7BC7C0F64}"/>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24</a:t>
            </a:fld>
            <a:endParaRPr kumimoji="1" lang="ja-JP" altLang="en-US" dirty="0">
              <a:solidFill>
                <a:schemeClr val="bg1">
                  <a:lumMod val="50000"/>
                </a:schemeClr>
              </a:solidFill>
            </a:endParaRPr>
          </a:p>
        </p:txBody>
      </p:sp>
      <p:sp>
        <p:nvSpPr>
          <p:cNvPr id="24" name="タイトル 1">
            <a:extLst>
              <a:ext uri="{FF2B5EF4-FFF2-40B4-BE49-F238E27FC236}">
                <a16:creationId xmlns:a16="http://schemas.microsoft.com/office/drawing/2014/main" id="{19CBC808-EF24-469A-A5A1-C0F125D51F4A}"/>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Tree>
    <p:extLst>
      <p:ext uri="{BB962C8B-B14F-4D97-AF65-F5344CB8AC3E}">
        <p14:creationId xmlns:p14="http://schemas.microsoft.com/office/powerpoint/2010/main" val="1020732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en-US" altLang="ja-JP" b="1" u="sng" dirty="0">
                <a:solidFill>
                  <a:schemeClr val="accent6"/>
                </a:solidFill>
                <a:latin typeface="メイリオ" panose="020B0604030504040204" pitchFamily="50" charset="-128"/>
                <a:ea typeface="メイリオ" panose="020B0604030504040204" pitchFamily="50" charset="-128"/>
              </a:rPr>
              <a:t>HTML/CSS </a:t>
            </a:r>
            <a:r>
              <a:rPr lang="ja-JP" altLang="en-US" u="sng" dirty="0">
                <a:latin typeface="メイリオ" panose="020B0604030504040204" pitchFamily="50" charset="-128"/>
                <a:ea typeface="メイリオ" panose="020B0604030504040204" pitchFamily="50" charset="-128"/>
              </a:rPr>
              <a:t>を記載する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455341"/>
            <a:ext cx="8448540" cy="1815882"/>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さて、今回はボタンと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の状態インジケータを画面上に作ってみましょう。 </a:t>
            </a:r>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HTML </a:t>
            </a:r>
            <a:r>
              <a:rPr lang="ja-JP" altLang="en-US" sz="1400" dirty="0">
                <a:latin typeface="メイリオ" panose="020B0604030504040204" pitchFamily="50" charset="-128"/>
                <a:ea typeface="メイリオ" panose="020B0604030504040204" pitchFamily="50" charset="-128"/>
              </a:rPr>
              <a:t>に </a:t>
            </a:r>
            <a:r>
              <a:rPr lang="en-US" altLang="ja-JP" sz="1400" dirty="0">
                <a:latin typeface="メイリオ" panose="020B0604030504040204" pitchFamily="50" charset="-128"/>
                <a:ea typeface="メイリオ" panose="020B0604030504040204" pitchFamily="50" charset="-128"/>
              </a:rPr>
              <a:t>&lt;button&gt; </a:t>
            </a:r>
            <a:r>
              <a:rPr lang="ja-JP" altLang="en-US" sz="1400" dirty="0">
                <a:latin typeface="メイリオ" panose="020B0604030504040204" pitchFamily="50" charset="-128"/>
                <a:ea typeface="メイリオ" panose="020B0604030504040204" pitchFamily="50" charset="-128"/>
              </a:rPr>
              <a:t>と </a:t>
            </a:r>
            <a:r>
              <a:rPr lang="en-US" altLang="ja-JP" sz="1400" dirty="0">
                <a:latin typeface="メイリオ" panose="020B0604030504040204" pitchFamily="50" charset="-128"/>
                <a:ea typeface="メイリオ" panose="020B0604030504040204" pitchFamily="50" charset="-128"/>
              </a:rPr>
              <a:t>&lt;div&gt; </a:t>
            </a:r>
            <a:r>
              <a:rPr lang="ja-JP" altLang="en-US" sz="1400" dirty="0">
                <a:latin typeface="メイリオ" panose="020B0604030504040204" pitchFamily="50" charset="-128"/>
                <a:ea typeface="メイリオ" panose="020B0604030504040204" pitchFamily="50" charset="-128"/>
              </a:rPr>
              <a:t>要素を </a:t>
            </a:r>
            <a:r>
              <a:rPr lang="en-US" altLang="ja-JP" sz="1400" dirty="0">
                <a:latin typeface="メイリオ" panose="020B0604030504040204" pitchFamily="50" charset="-128"/>
                <a:ea typeface="メイリオ" panose="020B0604030504040204" pitchFamily="50" charset="-128"/>
              </a:rPr>
              <a:t>1 </a:t>
            </a:r>
            <a:r>
              <a:rPr lang="ja-JP" altLang="en-US" sz="1400" dirty="0">
                <a:latin typeface="メイリオ" panose="020B0604030504040204" pitchFamily="50" charset="-128"/>
                <a:ea typeface="メイリオ" panose="020B0604030504040204" pitchFamily="50" charset="-128"/>
              </a:rPr>
              <a:t>つづつ作ります。</a:t>
            </a:r>
          </a:p>
          <a:p>
            <a:endParaRPr lang="ja-JP" altLang="en-US" sz="1400" dirty="0">
              <a:latin typeface="メイリオ" panose="020B0604030504040204" pitchFamily="50" charset="-128"/>
              <a:ea typeface="メイリオ" panose="020B0604030504040204" pitchFamily="50" charset="-128"/>
            </a:endParaRPr>
          </a:p>
          <a:p>
            <a:r>
              <a:rPr lang="en-US" altLang="ja-JP" sz="1400" dirty="0" err="1">
                <a:latin typeface="メイリオ" panose="020B0604030504040204" pitchFamily="50" charset="-128"/>
                <a:ea typeface="メイリオ" panose="020B0604030504040204" pitchFamily="50" charset="-128"/>
              </a:rPr>
              <a:t>JSFiddle</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にアクセスすると、初期状態でコード編集を始めることができます。 </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この画面の </a:t>
            </a:r>
            <a:r>
              <a:rPr lang="en-US" altLang="ja-JP" sz="1400" b="1" dirty="0">
                <a:latin typeface="メイリオ" panose="020B0604030504040204" pitchFamily="50" charset="-128"/>
                <a:ea typeface="メイリオ" panose="020B0604030504040204" pitchFamily="50" charset="-128"/>
              </a:rPr>
              <a:t>HTML </a:t>
            </a:r>
            <a:r>
              <a:rPr lang="ja-JP" altLang="en-US" sz="1400" b="1" dirty="0">
                <a:latin typeface="メイリオ" panose="020B0604030504040204" pitchFamily="50" charset="-128"/>
                <a:ea typeface="メイリオ" panose="020B0604030504040204" pitchFamily="50" charset="-128"/>
              </a:rPr>
              <a:t>ペイン</a:t>
            </a:r>
            <a:r>
              <a:rPr lang="ja-JP" altLang="en-US" sz="1400" dirty="0">
                <a:latin typeface="メイリオ" panose="020B0604030504040204" pitchFamily="50" charset="-128"/>
                <a:ea typeface="メイリオ" panose="020B0604030504040204" pitchFamily="50" charset="-128"/>
              </a:rPr>
              <a:t>に下記コードを挿入します。</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en-US" altLang="ja-JP" sz="1400" dirty="0" err="1">
                <a:latin typeface="メイリオ" panose="020B0604030504040204" pitchFamily="50" charset="-128"/>
                <a:ea typeface="メイリオ" panose="020B0604030504040204" pitchFamily="50" charset="-128"/>
              </a:rPr>
              <a:t>ledView</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のすぐ下に下記 </a:t>
            </a:r>
            <a:r>
              <a:rPr lang="en-US" altLang="ja-JP" sz="1400" dirty="0">
                <a:latin typeface="メイリオ" panose="020B0604030504040204" pitchFamily="50" charset="-128"/>
                <a:ea typeface="メイリオ" panose="020B0604030504040204" pitchFamily="50" charset="-128"/>
              </a:rPr>
              <a:t>&lt;script&gt; </a:t>
            </a:r>
            <a:r>
              <a:rPr lang="ja-JP" altLang="en-US" sz="1400" dirty="0">
                <a:latin typeface="メイリオ" panose="020B0604030504040204" pitchFamily="50" charset="-128"/>
                <a:ea typeface="メイリオ" panose="020B0604030504040204" pitchFamily="50" charset="-128"/>
              </a:rPr>
              <a:t>タグを記載し、</a:t>
            </a:r>
            <a:r>
              <a:rPr lang="en-US" altLang="ja-JP" sz="1400" dirty="0">
                <a:latin typeface="メイリオ" panose="020B0604030504040204" pitchFamily="50" charset="-128"/>
                <a:ea typeface="メイリオ" panose="020B0604030504040204" pitchFamily="50" charset="-128"/>
              </a:rPr>
              <a:t> Web GPIO API </a:t>
            </a:r>
            <a:r>
              <a:rPr lang="ja-JP" altLang="en-US" sz="1400" dirty="0">
                <a:latin typeface="メイリオ" panose="020B0604030504040204" pitchFamily="50" charset="-128"/>
                <a:ea typeface="メイリオ" panose="020B0604030504040204" pitchFamily="50" charset="-128"/>
              </a:rPr>
              <a:t>を利用可能にする</a:t>
            </a:r>
            <a:r>
              <a:rPr lang="en-US" altLang="ja-JP" sz="1400" dirty="0" err="1">
                <a:latin typeface="メイリオ" panose="020B0604030504040204" pitchFamily="50" charset="-128"/>
                <a:ea typeface="メイリオ" panose="020B0604030504040204" pitchFamily="50" charset="-128"/>
              </a:rPr>
              <a:t>Polyfill</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を読み込ませましょう。</a:t>
            </a:r>
          </a:p>
        </p:txBody>
      </p:sp>
      <p:sp>
        <p:nvSpPr>
          <p:cNvPr id="8" name="Rectangle 2">
            <a:extLst>
              <a:ext uri="{FF2B5EF4-FFF2-40B4-BE49-F238E27FC236}">
                <a16:creationId xmlns:a16="http://schemas.microsoft.com/office/drawing/2014/main" id="{F4966BCD-888A-4E6D-A6B1-57F8A765234B}"/>
              </a:ext>
            </a:extLst>
          </p:cNvPr>
          <p:cNvSpPr>
            <a:spLocks noChangeArrowheads="1"/>
          </p:cNvSpPr>
          <p:nvPr/>
        </p:nvSpPr>
        <p:spPr bwMode="auto">
          <a:xfrm>
            <a:off x="347730" y="3284110"/>
            <a:ext cx="6298730" cy="688770"/>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&lt;button</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8080"/>
                </a:solidFill>
                <a:effectLst/>
                <a:latin typeface="メイリオ" panose="020B0604030504040204" pitchFamily="50" charset="-128"/>
                <a:ea typeface="メイリオ" panose="020B0604030504040204" pitchFamily="50" charset="-128"/>
                <a:cs typeface="Arial" panose="020B0604020202020204" pitchFamily="34" charset="0"/>
              </a:rPr>
              <a:t>id=</a:t>
            </a:r>
            <a:r>
              <a:rPr kumimoji="0" lang="ja-JP" altLang="ja-JP" sz="1000" b="0" i="0" u="none" strike="noStrike" cap="none" normalizeH="0" baseline="0" dirty="0">
                <a:ln>
                  <a:noFill/>
                </a:ln>
                <a:solidFill>
                  <a:srgbClr val="DD1144"/>
                </a:solidFill>
                <a:effectLst/>
                <a:latin typeface="メイリオ" panose="020B0604030504040204" pitchFamily="50" charset="-128"/>
                <a:ea typeface="メイリオ" panose="020B0604030504040204" pitchFamily="50" charset="-128"/>
                <a:cs typeface="Arial" panose="020B0604020202020204" pitchFamily="34" charset="0"/>
              </a:rPr>
              <a:t>"onoff"</a:t>
            </a: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&gt;</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LED ON/OFF</a:t>
            </a: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&lt;/button&gt;</a:t>
            </a:r>
            <a:endParaRPr kumimoji="0" lang="en-US"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defTabSz="914400" eaLnBrk="0" fontAlgn="base" hangingPunct="0">
              <a:spcBef>
                <a:spcPct val="0"/>
              </a:spcBef>
              <a:spcAft>
                <a:spcPct val="0"/>
              </a:spcAft>
            </a:pP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&lt;div</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8080"/>
                </a:solidFill>
                <a:effectLst/>
                <a:latin typeface="メイリオ" panose="020B0604030504040204" pitchFamily="50" charset="-128"/>
                <a:ea typeface="メイリオ" panose="020B0604030504040204" pitchFamily="50" charset="-128"/>
                <a:cs typeface="Arial" panose="020B0604020202020204" pitchFamily="34" charset="0"/>
              </a:rPr>
              <a:t>id=</a:t>
            </a:r>
            <a:r>
              <a:rPr kumimoji="0" lang="ja-JP" altLang="ja-JP" sz="1000" b="0" i="0" u="none" strike="noStrike" cap="none" normalizeH="0" baseline="0" dirty="0">
                <a:ln>
                  <a:noFill/>
                </a:ln>
                <a:solidFill>
                  <a:srgbClr val="DD1144"/>
                </a:solidFill>
                <a:effectLst/>
                <a:latin typeface="メイリオ" panose="020B0604030504040204" pitchFamily="50" charset="-128"/>
                <a:ea typeface="メイリオ" panose="020B0604030504040204" pitchFamily="50" charset="-128"/>
                <a:cs typeface="Arial" panose="020B0604020202020204" pitchFamily="34" charset="0"/>
              </a:rPr>
              <a:t>"ledView"</a:t>
            </a:r>
            <a:r>
              <a:rPr kumimoji="0" lang="ja-JP" altLang="ja-JP" sz="1000" b="0" i="0" u="none" strike="noStrike" cap="none" normalizeH="0" baseline="0" dirty="0">
                <a:ln>
                  <a:noFill/>
                </a:ln>
                <a:solidFill>
                  <a:srgbClr val="000080"/>
                </a:solidFill>
                <a:effectLst/>
                <a:latin typeface="メイリオ" panose="020B0604030504040204" pitchFamily="50" charset="-128"/>
                <a:ea typeface="メイリオ" panose="020B0604030504040204" pitchFamily="50" charset="-128"/>
                <a:cs typeface="Arial" panose="020B0604020202020204" pitchFamily="34" charset="0"/>
              </a:rPr>
              <a:t>&gt;&lt;/div&gt;</a:t>
            </a:r>
            <a:r>
              <a:rPr kumimoji="0" lang="ja-JP" altLang="ja-JP"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Arial" panose="020B0604020202020204" pitchFamily="34" charset="0"/>
              </a:rPr>
              <a:t> </a:t>
            </a:r>
            <a:r>
              <a:rPr lang="ja-JP" altLang="ja-JP" sz="1000" dirty="0">
                <a:solidFill>
                  <a:srgbClr val="000080"/>
                </a:solidFill>
                <a:latin typeface="メイリオ" panose="020B0604030504040204" pitchFamily="50" charset="-128"/>
                <a:ea typeface="メイリオ" panose="020B0604030504040204" pitchFamily="50" charset="-128"/>
                <a:cs typeface="Arial" panose="020B0604020202020204" pitchFamily="34" charset="0"/>
              </a:rPr>
              <a:t>&lt;script </a:t>
            </a:r>
            <a:r>
              <a:rPr lang="ja-JP" altLang="ja-JP" sz="1000" dirty="0">
                <a:solidFill>
                  <a:srgbClr val="008080"/>
                </a:solidFill>
                <a:latin typeface="メイリオ" panose="020B0604030504040204" pitchFamily="50" charset="-128"/>
                <a:ea typeface="メイリオ" panose="020B0604030504040204" pitchFamily="50" charset="-128"/>
                <a:cs typeface="Arial" panose="020B0604020202020204" pitchFamily="34" charset="0"/>
              </a:rPr>
              <a:t>src=</a:t>
            </a:r>
            <a:r>
              <a:rPr lang="ja-JP" altLang="ja-JP" sz="1000" dirty="0">
                <a:solidFill>
                  <a:srgbClr val="DD1144"/>
                </a:solidFill>
                <a:latin typeface="メイリオ" panose="020B0604030504040204" pitchFamily="50" charset="-128"/>
                <a:ea typeface="メイリオ" panose="020B0604030504040204" pitchFamily="50" charset="-128"/>
                <a:cs typeface="Arial" panose="020B0604020202020204" pitchFamily="34" charset="0"/>
              </a:rPr>
              <a:t>"https://r.chirimen.org/polyfill.js"</a:t>
            </a:r>
            <a:r>
              <a:rPr lang="ja-JP" altLang="ja-JP" sz="1000" dirty="0">
                <a:solidFill>
                  <a:srgbClr val="000080"/>
                </a:solidFill>
                <a:latin typeface="メイリオ" panose="020B0604030504040204" pitchFamily="50" charset="-128"/>
                <a:ea typeface="メイリオ" panose="020B0604030504040204" pitchFamily="50" charset="-128"/>
                <a:cs typeface="Arial" panose="020B0604020202020204" pitchFamily="34" charset="0"/>
              </a:rPr>
              <a:t>&gt;&lt;/script&gt;</a:t>
            </a:r>
            <a:r>
              <a:rPr lang="ja-JP"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marR="0" lvl="0" algn="l" defTabSz="914400" rtl="0" eaLnBrk="0" fontAlgn="base" latinLnBrk="0" hangingPunct="0">
              <a:lnSpc>
                <a:spcPct val="100000"/>
              </a:lnSpc>
              <a:spcBef>
                <a:spcPct val="0"/>
              </a:spcBef>
              <a:spcAft>
                <a:spcPct val="0"/>
              </a:spcAft>
              <a:buClrTx/>
              <a:buSzTx/>
              <a:buFontTx/>
              <a:buNone/>
              <a:tabLst/>
            </a:pPr>
            <a:endParaRPr kumimoji="0" lang="en-US" altLang="ja-JP"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lvl="0" defTabSz="914400" eaLnBrk="0" fontAlgn="base" hangingPunct="0">
              <a:spcBef>
                <a:spcPct val="0"/>
              </a:spcBef>
              <a:spcAft>
                <a:spcPct val="0"/>
              </a:spcAft>
            </a:pPr>
            <a:r>
              <a:rPr lang="ja-JP" altLang="ja-JP" sz="1000" dirty="0">
                <a:solidFill>
                  <a:srgbClr val="000080"/>
                </a:solidFill>
                <a:latin typeface="メイリオ" panose="020B0604030504040204" pitchFamily="50" charset="-128"/>
                <a:ea typeface="メイリオ" panose="020B0604030504040204" pitchFamily="50" charset="-128"/>
                <a:cs typeface="Arial" panose="020B0604020202020204" pitchFamily="34" charset="0"/>
              </a:rPr>
              <a:t>&lt;script </a:t>
            </a:r>
            <a:r>
              <a:rPr lang="ja-JP" altLang="ja-JP" sz="1000" dirty="0">
                <a:solidFill>
                  <a:srgbClr val="008080"/>
                </a:solidFill>
                <a:latin typeface="メイリオ" panose="020B0604030504040204" pitchFamily="50" charset="-128"/>
                <a:ea typeface="メイリオ" panose="020B0604030504040204" pitchFamily="50" charset="-128"/>
                <a:cs typeface="Arial" panose="020B0604020202020204" pitchFamily="34" charset="0"/>
              </a:rPr>
              <a:t>src=</a:t>
            </a:r>
            <a:r>
              <a:rPr lang="ja-JP" altLang="ja-JP" sz="1000" dirty="0">
                <a:solidFill>
                  <a:srgbClr val="DD1144"/>
                </a:solidFill>
                <a:latin typeface="メイリオ" panose="020B0604030504040204" pitchFamily="50" charset="-128"/>
                <a:ea typeface="メイリオ" panose="020B0604030504040204" pitchFamily="50" charset="-128"/>
                <a:cs typeface="Arial" panose="020B0604020202020204" pitchFamily="34" charset="0"/>
              </a:rPr>
              <a:t>"https://r.chirimen.org/polyfill.js"</a:t>
            </a:r>
            <a:r>
              <a:rPr lang="ja-JP" altLang="ja-JP" sz="1000" dirty="0">
                <a:solidFill>
                  <a:srgbClr val="000080"/>
                </a:solidFill>
                <a:latin typeface="メイリオ" panose="020B0604030504040204" pitchFamily="50" charset="-128"/>
                <a:ea typeface="メイリオ" panose="020B0604030504040204" pitchFamily="50" charset="-128"/>
                <a:cs typeface="Arial" panose="020B0604020202020204" pitchFamily="34" charset="0"/>
              </a:rPr>
              <a:t>&gt;&lt;/script&gt;</a:t>
            </a:r>
            <a:r>
              <a:rPr lang="ja-JP" altLang="ja-JP" sz="1000" dirty="0">
                <a:solidFill>
                  <a:prstClr val="black"/>
                </a:solidFill>
                <a:latin typeface="メイリオ" panose="020B0604030504040204" pitchFamily="50" charset="-128"/>
                <a:ea typeface="メイリオ" panose="020B0604030504040204" pitchFamily="50" charset="-128"/>
                <a:cs typeface="Arial" panose="020B0604020202020204" pitchFamily="34" charset="0"/>
              </a:rPr>
              <a:t> </a:t>
            </a:r>
            <a:endParaRPr kumimoji="0" lang="ja-JP" altLang="ja-JP"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8485107D-4C49-4C44-838F-2FEC3685AB64}"/>
              </a:ext>
            </a:extLst>
          </p:cNvPr>
          <p:cNvSpPr/>
          <p:nvPr/>
        </p:nvSpPr>
        <p:spPr>
          <a:xfrm>
            <a:off x="332508" y="4445669"/>
            <a:ext cx="8448540" cy="523220"/>
          </a:xfrm>
          <a:prstGeom prst="rect">
            <a:avLst/>
          </a:prstGeom>
        </p:spPr>
        <p:txBody>
          <a:bodyPr wrap="square">
            <a:spAutoFit/>
          </a:bodyPr>
          <a:lstStyle/>
          <a:p>
            <a:r>
              <a:rPr lang="en-US" altLang="ja-JP" sz="1400" dirty="0" err="1">
                <a:latin typeface="メイリオ" panose="020B0604030504040204" pitchFamily="50" charset="-128"/>
                <a:ea typeface="メイリオ" panose="020B0604030504040204" pitchFamily="50" charset="-128"/>
              </a:rPr>
              <a:t>ledView</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要素には下記のようなスタイルを付けて黒い丸として表示させましょう。</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こちらは </a:t>
            </a:r>
            <a:r>
              <a:rPr lang="en-US" altLang="ja-JP" sz="1400" b="1" dirty="0">
                <a:latin typeface="メイリオ" panose="020B0604030504040204" pitchFamily="50" charset="-128"/>
                <a:ea typeface="メイリオ" panose="020B0604030504040204" pitchFamily="50" charset="-128"/>
              </a:rPr>
              <a:t>CSS </a:t>
            </a:r>
            <a:r>
              <a:rPr lang="ja-JP" altLang="en-US" sz="1400" b="1" dirty="0">
                <a:latin typeface="メイリオ" panose="020B0604030504040204" pitchFamily="50" charset="-128"/>
                <a:ea typeface="メイリオ" panose="020B0604030504040204" pitchFamily="50" charset="-128"/>
              </a:rPr>
              <a:t>ペイン</a:t>
            </a:r>
            <a:r>
              <a:rPr lang="ja-JP" altLang="en-US" sz="1400" dirty="0">
                <a:latin typeface="メイリオ" panose="020B0604030504040204" pitchFamily="50" charset="-128"/>
                <a:ea typeface="メイリオ" panose="020B0604030504040204" pitchFamily="50" charset="-128"/>
              </a:rPr>
              <a:t>に記載します。</a:t>
            </a:r>
          </a:p>
        </p:txBody>
      </p:sp>
      <p:sp>
        <p:nvSpPr>
          <p:cNvPr id="19" name="Rectangle 5">
            <a:extLst>
              <a:ext uri="{FF2B5EF4-FFF2-40B4-BE49-F238E27FC236}">
                <a16:creationId xmlns:a16="http://schemas.microsoft.com/office/drawing/2014/main" id="{44CB1FEE-D849-447B-BB44-1D1A099FECD9}"/>
              </a:ext>
            </a:extLst>
          </p:cNvPr>
          <p:cNvSpPr>
            <a:spLocks noChangeArrowheads="1"/>
          </p:cNvSpPr>
          <p:nvPr/>
        </p:nvSpPr>
        <p:spPr bwMode="auto">
          <a:xfrm>
            <a:off x="347730" y="5027945"/>
            <a:ext cx="6298730" cy="1180246"/>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#ledView</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width</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9999"/>
                </a:solidFill>
                <a:effectLst/>
                <a:latin typeface="メイリオ" panose="020B0604030504040204" pitchFamily="50" charset="-128"/>
                <a:ea typeface="メイリオ" panose="020B0604030504040204" pitchFamily="50" charset="-128"/>
                <a:cs typeface="Arial" panose="020B0604020202020204" pitchFamily="34" charset="0"/>
              </a:rPr>
              <a:t>60px</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height</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9999"/>
                </a:solidFill>
                <a:effectLst/>
                <a:latin typeface="メイリオ" panose="020B0604030504040204" pitchFamily="50" charset="-128"/>
                <a:ea typeface="メイリオ" panose="020B0604030504040204" pitchFamily="50" charset="-128"/>
                <a:cs typeface="Arial" panose="020B0604020202020204" pitchFamily="34" charset="0"/>
              </a:rPr>
              <a:t>60px</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border-radius</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9999"/>
                </a:solidFill>
                <a:effectLst/>
                <a:latin typeface="メイリオ" panose="020B0604030504040204" pitchFamily="50" charset="-128"/>
                <a:ea typeface="メイリオ" panose="020B0604030504040204" pitchFamily="50" charset="-128"/>
                <a:cs typeface="Arial" panose="020B0604020202020204" pitchFamily="34" charset="0"/>
              </a:rPr>
              <a:t>30px</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1" i="0" u="none" strike="noStrike" cap="none" normalizeH="0" baseline="0" dirty="0">
                <a:ln>
                  <a:noFill/>
                </a:ln>
                <a:solidFill>
                  <a:srgbClr val="990000"/>
                </a:solidFill>
                <a:effectLst/>
                <a:latin typeface="メイリオ" panose="020B0604030504040204" pitchFamily="50" charset="-128"/>
                <a:ea typeface="メイリオ" panose="020B0604030504040204" pitchFamily="50" charset="-128"/>
                <a:cs typeface="Arial" panose="020B0604020202020204" pitchFamily="34" charset="0"/>
              </a:rPr>
              <a:t>background-color</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rgbClr val="008080"/>
                </a:solidFill>
                <a:effectLst/>
                <a:latin typeface="メイリオ" panose="020B0604030504040204" pitchFamily="50" charset="-128"/>
                <a:ea typeface="メイリオ" panose="020B0604030504040204" pitchFamily="50" charset="-128"/>
                <a:cs typeface="Arial" panose="020B0604020202020204" pitchFamily="34" charset="0"/>
              </a:rPr>
              <a:t>black</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a:t>
            </a:r>
            <a:endParaRPr kumimoji="0" lang="en-US"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cs typeface="Arial" panose="020B0604020202020204" pitchFamily="34" charset="0"/>
              </a:rPr>
              <a:t> }</a:t>
            </a:r>
            <a:r>
              <a:rPr kumimoji="0" lang="ja-JP" altLang="ja-JP"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Arial" panose="020B0604020202020204" pitchFamily="34" charset="0"/>
              </a:rPr>
              <a:t> </a:t>
            </a:r>
          </a:p>
        </p:txBody>
      </p:sp>
      <p:sp>
        <p:nvSpPr>
          <p:cNvPr id="23" name="Rectangle 8">
            <a:extLst>
              <a:ext uri="{FF2B5EF4-FFF2-40B4-BE49-F238E27FC236}">
                <a16:creationId xmlns:a16="http://schemas.microsoft.com/office/drawing/2014/main" id="{D561335C-3308-49D6-AC89-FDA8959CD415}"/>
              </a:ext>
            </a:extLst>
          </p:cNvPr>
          <p:cNvSpPr>
            <a:spLocks noChangeArrowheads="1"/>
          </p:cNvSpPr>
          <p:nvPr/>
        </p:nvSpPr>
        <p:spPr bwMode="auto">
          <a:xfrm>
            <a:off x="328972" y="3744012"/>
            <a:ext cx="8126640" cy="825569"/>
          </a:xfrm>
          <a:prstGeom prst="rect">
            <a:avLst/>
          </a:prstGeom>
          <a:noFill/>
          <a:ln>
            <a:noFill/>
          </a:ln>
          <a:effectLst/>
        </p:spPr>
        <p:txBody>
          <a:bodyPr vert="horz" wrap="none" lIns="91440" tIns="0" rIns="91440" bIns="4572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chemeClr val="tx1">
                    <a:lumMod val="50000"/>
                    <a:lumOff val="50000"/>
                  </a:schemeClr>
                </a:solidFill>
                <a:effectLst/>
                <a:latin typeface="メイリオ" panose="020B0604030504040204" pitchFamily="50" charset="-128"/>
                <a:ea typeface="メイリオ" panose="020B0604030504040204" pitchFamily="50" charset="-128"/>
              </a:rPr>
              <a:t>※JSFiddle の HTML ペインには HTML タグの全てを書く必要はなく、</a:t>
            </a:r>
            <a:r>
              <a:rPr kumimoji="0" lang="ja-JP" altLang="ja-JP" sz="900" b="0" i="0" u="none" strike="noStrike" cap="none" normalizeH="0" baseline="0" dirty="0">
                <a:ln>
                  <a:noFill/>
                </a:ln>
                <a:solidFill>
                  <a:schemeClr val="tx1">
                    <a:lumMod val="50000"/>
                    <a:lumOff val="50000"/>
                  </a:schemeClr>
                </a:solidFill>
                <a:effectLst/>
                <a:latin typeface="メイリオ" panose="020B0604030504040204" pitchFamily="50" charset="-128"/>
                <a:ea typeface="メイリオ" panose="020B0604030504040204" pitchFamily="50" charset="-128"/>
              </a:rPr>
              <a:t>&lt;body&gt;</a:t>
            </a:r>
            <a:r>
              <a:rPr kumimoji="0" lang="ja-JP" altLang="ja-JP" sz="1100" b="0" i="0" u="none" strike="noStrike" cap="none" normalizeH="0" baseline="0" dirty="0">
                <a:ln>
                  <a:noFill/>
                </a:ln>
                <a:solidFill>
                  <a:schemeClr val="tx1">
                    <a:lumMod val="50000"/>
                    <a:lumOff val="50000"/>
                  </a:schemeClr>
                </a:solidFill>
                <a:effectLst/>
                <a:latin typeface="メイリオ" panose="020B0604030504040204" pitchFamily="50" charset="-128"/>
                <a:ea typeface="メイリオ" panose="020B0604030504040204" pitchFamily="50" charset="-128"/>
              </a:rPr>
              <a:t> タグ内のみを書けばあとは補完してくれます。</a:t>
            </a:r>
            <a:r>
              <a:rPr kumimoji="0" lang="ja-JP" altLang="ja-JP" sz="800" b="0" i="0" u="none" strike="noStrike" cap="none" normalizeH="0" baseline="0" dirty="0">
                <a:ln>
                  <a:noFill/>
                </a:ln>
                <a:solidFill>
                  <a:schemeClr val="tx1">
                    <a:lumMod val="50000"/>
                    <a:lumOff val="50000"/>
                  </a:schemeClr>
                </a:solidFill>
                <a:effectLst/>
                <a:latin typeface="メイリオ" panose="020B0604030504040204" pitchFamily="50" charset="-128"/>
                <a:ea typeface="メイリオ" panose="020B0604030504040204" pitchFamily="50" charset="-128"/>
              </a:rPr>
              <a:t> </a:t>
            </a:r>
            <a:endParaRPr kumimoji="0" lang="ja-JP" altLang="ja-JP" sz="1600" b="0" i="0" u="none" strike="noStrike" cap="none" normalizeH="0" baseline="0" dirty="0">
              <a:ln>
                <a:noFill/>
              </a:ln>
              <a:solidFill>
                <a:schemeClr val="tx1">
                  <a:lumMod val="50000"/>
                  <a:lumOff val="50000"/>
                </a:schemeClr>
              </a:solidFill>
              <a:effectLst/>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C1E070EE-3B91-418C-BFB7-58DEDF436043}"/>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25</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943136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ボタンに反応する画面を作る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455341"/>
            <a:ext cx="8448540" cy="523220"/>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を実際に使う前に、まずは「</a:t>
            </a:r>
            <a:r>
              <a:rPr lang="ja-JP" altLang="en-US" sz="1400" b="1" dirty="0">
                <a:latin typeface="メイリオ" panose="020B0604030504040204" pitchFamily="50" charset="-128"/>
                <a:ea typeface="メイリオ" panose="020B0604030504040204" pitchFamily="50" charset="-128"/>
              </a:rPr>
              <a:t>ボタンを押したら </a:t>
            </a:r>
            <a:r>
              <a:rPr lang="en-US" altLang="ja-JP" sz="1400" b="1" dirty="0">
                <a:latin typeface="メイリオ" panose="020B0604030504040204" pitchFamily="50" charset="-128"/>
                <a:ea typeface="メイリオ" panose="020B0604030504040204" pitchFamily="50" charset="-128"/>
              </a:rPr>
              <a:t>LED </a:t>
            </a:r>
            <a:r>
              <a:rPr lang="ja-JP" altLang="en-US" sz="1400" b="1" dirty="0">
                <a:latin typeface="メイリオ" panose="020B0604030504040204" pitchFamily="50" charset="-128"/>
                <a:ea typeface="メイリオ" panose="020B0604030504040204" pitchFamily="50" charset="-128"/>
              </a:rPr>
              <a:t>の </a:t>
            </a:r>
            <a:r>
              <a:rPr lang="en-US" altLang="ja-JP" sz="1400" b="1" dirty="0">
                <a:latin typeface="メイリオ" panose="020B0604030504040204" pitchFamily="50" charset="-128"/>
                <a:ea typeface="メイリオ" panose="020B0604030504040204" pitchFamily="50" charset="-128"/>
              </a:rPr>
              <a:t>ON/OFF </a:t>
            </a:r>
            <a:r>
              <a:rPr lang="ja-JP" altLang="en-US" sz="1400" b="1" dirty="0">
                <a:latin typeface="メイリオ" panose="020B0604030504040204" pitchFamily="50" charset="-128"/>
                <a:ea typeface="メイリオ" panose="020B0604030504040204" pitchFamily="50" charset="-128"/>
              </a:rPr>
              <a:t>状態を表示する画面を切り替える</a:t>
            </a:r>
            <a:r>
              <a:rPr lang="ja-JP" altLang="en-US" sz="1400" dirty="0">
                <a:latin typeface="メイリオ" panose="020B0604030504040204" pitchFamily="50" charset="-128"/>
                <a:ea typeface="メイリオ" panose="020B0604030504040204" pitchFamily="50" charset="-128"/>
              </a:rPr>
              <a:t>」部分を作ってみます。</a:t>
            </a:r>
          </a:p>
        </p:txBody>
      </p:sp>
      <p:sp>
        <p:nvSpPr>
          <p:cNvPr id="17" name="Rectangle 4">
            <a:extLst>
              <a:ext uri="{FF2B5EF4-FFF2-40B4-BE49-F238E27FC236}">
                <a16:creationId xmlns:a16="http://schemas.microsoft.com/office/drawing/2014/main" id="{03E8B1EE-F416-4158-99EA-5F77124229BB}"/>
              </a:ext>
            </a:extLst>
          </p:cNvPr>
          <p:cNvSpPr>
            <a:spLocks noChangeArrowheads="1"/>
          </p:cNvSpPr>
          <p:nvPr/>
        </p:nvSpPr>
        <p:spPr bwMode="auto">
          <a:xfrm>
            <a:off x="347729" y="2043116"/>
            <a:ext cx="6435207" cy="1614484"/>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window</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.onload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mainFunction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onoff.onclick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controlLed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v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v</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4" name="正方形/長方形 13">
            <a:extLst>
              <a:ext uri="{FF2B5EF4-FFF2-40B4-BE49-F238E27FC236}">
                <a16:creationId xmlns:a16="http://schemas.microsoft.com/office/drawing/2014/main" id="{3CC8A65E-0645-41D3-A9A2-CBBCDB07D337}"/>
              </a:ext>
            </a:extLst>
          </p:cNvPr>
          <p:cNvSpPr/>
          <p:nvPr/>
        </p:nvSpPr>
        <p:spPr>
          <a:xfrm>
            <a:off x="347730" y="3913223"/>
            <a:ext cx="8448540" cy="2585323"/>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このコードでは </a:t>
            </a:r>
            <a:r>
              <a:rPr lang="ja-JP" altLang="en-US" sz="1400" b="1" dirty="0">
                <a:latin typeface="メイリオ" panose="020B0604030504040204" pitchFamily="50" charset="-128"/>
                <a:ea typeface="メイリオ" panose="020B0604030504040204" pitchFamily="50" charset="-128"/>
              </a:rPr>
              <a:t>onoff</a:t>
            </a:r>
            <a:r>
              <a:rPr lang="ja-JP" altLang="en-US" sz="1400" dirty="0">
                <a:latin typeface="メイリオ" panose="020B0604030504040204" pitchFamily="50" charset="-128"/>
                <a:ea typeface="メイリオ" panose="020B0604030504040204" pitchFamily="50" charset="-128"/>
              </a:rPr>
              <a:t> 要素と </a:t>
            </a:r>
            <a:r>
              <a:rPr lang="ja-JP" altLang="en-US" sz="1400" b="1" dirty="0">
                <a:latin typeface="メイリオ" panose="020B0604030504040204" pitchFamily="50" charset="-128"/>
                <a:ea typeface="メイリオ" panose="020B0604030504040204" pitchFamily="50" charset="-128"/>
              </a:rPr>
              <a:t>ledView</a:t>
            </a:r>
            <a:r>
              <a:rPr lang="ja-JP" altLang="en-US" sz="1400" dirty="0">
                <a:latin typeface="メイリオ" panose="020B0604030504040204" pitchFamily="50" charset="-128"/>
                <a:ea typeface="メイリオ" panose="020B0604030504040204" pitchFamily="50" charset="-128"/>
              </a:rPr>
              <a:t> 要素を取得し、</a:t>
            </a:r>
            <a:r>
              <a:rPr lang="ja-JP" altLang="en-US" sz="1400" b="1" dirty="0">
                <a:latin typeface="メイリオ" panose="020B0604030504040204" pitchFamily="50" charset="-128"/>
                <a:ea typeface="メイリオ" panose="020B0604030504040204" pitchFamily="50" charset="-128"/>
              </a:rPr>
              <a:t>onoff</a:t>
            </a:r>
            <a:r>
              <a:rPr lang="ja-JP" altLang="en-US" sz="1400" dirty="0">
                <a:latin typeface="メイリオ" panose="020B0604030504040204" pitchFamily="50" charset="-128"/>
                <a:ea typeface="メイリオ" panose="020B0604030504040204" pitchFamily="50" charset="-128"/>
              </a:rPr>
              <a:t> ボタンのクリックイベント発生時に </a:t>
            </a:r>
            <a:r>
              <a:rPr lang="ja-JP" altLang="en-US" sz="1400" b="1" dirty="0">
                <a:latin typeface="メイリオ" panose="020B0604030504040204" pitchFamily="50" charset="-128"/>
                <a:ea typeface="メイリオ" panose="020B0604030504040204" pitchFamily="50" charset="-128"/>
              </a:rPr>
              <a:t>ledview</a:t>
            </a:r>
            <a:r>
              <a:rPr lang="ja-JP" altLang="en-US" sz="1400" dirty="0">
                <a:latin typeface="メイリオ" panose="020B0604030504040204" pitchFamily="50" charset="-128"/>
                <a:ea typeface="メイリオ" panose="020B0604030504040204" pitchFamily="50" charset="-128"/>
              </a:rPr>
              <a:t> の色を書き換えるイベントハンドラを登録しています。また、その処理は HTML 要素の読み込み後に実行するよう </a:t>
            </a:r>
            <a:r>
              <a:rPr lang="ja-JP" altLang="en-US" sz="1400" b="1" dirty="0">
                <a:latin typeface="メイリオ" panose="020B0604030504040204" pitchFamily="50" charset="-128"/>
                <a:ea typeface="メイリオ" panose="020B0604030504040204" pitchFamily="50" charset="-128"/>
              </a:rPr>
              <a:t>window.onload</a:t>
            </a:r>
            <a:r>
              <a:rPr lang="ja-JP" altLang="en-US" sz="1400" dirty="0">
                <a:latin typeface="メイリオ" panose="020B0604030504040204" pitchFamily="50" charset="-128"/>
                <a:ea typeface="メイリオ" panose="020B0604030504040204" pitchFamily="50" charset="-128"/>
              </a:rPr>
              <a:t> に設定する関数内に処理を書いています (HTML の読み込み前に処理すると </a:t>
            </a:r>
            <a:r>
              <a:rPr lang="ja-JP" altLang="en-US" sz="1400" b="1" dirty="0">
                <a:latin typeface="メイリオ" panose="020B0604030504040204" pitchFamily="50" charset="-128"/>
                <a:ea typeface="メイリオ" panose="020B0604030504040204" pitchFamily="50" charset="-128"/>
              </a:rPr>
              <a:t>getElementById()</a:t>
            </a:r>
            <a:r>
              <a:rPr lang="ja-JP" altLang="en-US" sz="1400" dirty="0">
                <a:latin typeface="メイリオ" panose="020B0604030504040204" pitchFamily="50" charset="-128"/>
                <a:ea typeface="メイリオ" panose="020B0604030504040204" pitchFamily="50" charset="-128"/>
              </a:rPr>
              <a:t> で要素が取得できません)。</a:t>
            </a:r>
          </a:p>
          <a:p>
            <a:endParaRPr lang="ja-JP" altLang="en-US" sz="1400" dirty="0">
              <a:latin typeface="メイリオ" panose="020B0604030504040204" pitchFamily="50" charset="-128"/>
              <a:ea typeface="メイリオ" panose="020B0604030504040204" pitchFamily="50" charset="-128"/>
            </a:endParaRPr>
          </a:p>
          <a:p>
            <a:r>
              <a:rPr lang="ja-JP" altLang="en-US" sz="1100" dirty="0">
                <a:solidFill>
                  <a:schemeClr val="bg1">
                    <a:lumMod val="50000"/>
                  </a:schemeClr>
                </a:solidFill>
                <a:latin typeface="メイリオ" panose="020B0604030504040204" pitchFamily="50" charset="-128"/>
                <a:ea typeface="メイリオ" panose="020B0604030504040204" pitchFamily="50" charset="-128"/>
              </a:rPr>
              <a:t>実行タイミングを考えてコードを書くことは重要ですが、HTML の読み込み後に処理させることが多いので、実は JSFiddle では JavaScript は onload 後に実行する初期設定となっています。しかしこのままでは「読み込み完了時の処理を読み込み完了後に登録する」ことになってしまい、折角書いたコードが実行されません。</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ここまでできたら JSFiddle の JavaScript の ▷ </a:t>
            </a:r>
            <a:r>
              <a:rPr lang="ja-JP" altLang="en-US" sz="1400" b="1" dirty="0">
                <a:latin typeface="メイリオ" panose="020B0604030504040204" pitchFamily="50" charset="-128"/>
                <a:ea typeface="メイリオ" panose="020B0604030504040204" pitchFamily="50" charset="-128"/>
              </a:rPr>
              <a:t>Run</a:t>
            </a:r>
            <a:r>
              <a:rPr lang="ja-JP" altLang="en-US" sz="1400" dirty="0">
                <a:latin typeface="メイリオ" panose="020B0604030504040204" pitchFamily="50" charset="-128"/>
                <a:ea typeface="メイリオ" panose="020B0604030504040204" pitchFamily="50" charset="-128"/>
              </a:rPr>
              <a:t> をクリックして実行してみましょう。</a:t>
            </a:r>
            <a:endParaRPr lang="en-US" altLang="ja-JP" sz="1400" dirty="0">
              <a:latin typeface="メイリオ" panose="020B0604030504040204" pitchFamily="50" charset="-128"/>
              <a:ea typeface="メイリオ" panose="020B0604030504040204" pitchFamily="50" charset="-128"/>
            </a:endParaRPr>
          </a:p>
          <a:p>
            <a:r>
              <a:rPr lang="ja-JP" altLang="en-US" sz="1400" b="1" dirty="0">
                <a:latin typeface="メイリオ" panose="020B0604030504040204" pitchFamily="50" charset="-128"/>
                <a:ea typeface="メイリオ" panose="020B0604030504040204" pitchFamily="50" charset="-128"/>
              </a:rPr>
              <a:t>LED ON/OFF</a:t>
            </a:r>
            <a:r>
              <a:rPr lang="ja-JP" altLang="en-US" sz="1400" dirty="0">
                <a:latin typeface="メイリオ" panose="020B0604030504040204" pitchFamily="50" charset="-128"/>
                <a:ea typeface="メイリオ" panose="020B0604030504040204" pitchFamily="50" charset="-128"/>
              </a:rPr>
              <a:t> ボタンが表示されたら、ボタンをクリックしてみてください。ディスプレイの丸が、</a:t>
            </a:r>
            <a:endParaRPr lang="en-US" altLang="ja-JP" sz="1400" dirty="0">
              <a:latin typeface="メイリオ" panose="020B0604030504040204" pitchFamily="50" charset="-128"/>
              <a:ea typeface="メイリオ" panose="020B0604030504040204" pitchFamily="50" charset="-128"/>
            </a:endParaRPr>
          </a:p>
          <a:p>
            <a:r>
              <a:rPr lang="ja-JP" altLang="en-US" sz="1400" b="1" dirty="0">
                <a:solidFill>
                  <a:srgbClr val="C00000"/>
                </a:solidFill>
                <a:latin typeface="メイリオ" panose="020B0604030504040204" pitchFamily="50" charset="-128"/>
                <a:ea typeface="メイリオ" panose="020B0604030504040204" pitchFamily="50" charset="-128"/>
              </a:rPr>
              <a:t>赤</a:t>
            </a:r>
            <a:r>
              <a:rPr lang="ja-JP" altLang="en-US" sz="1400" dirty="0">
                <a:latin typeface="メイリオ" panose="020B0604030504040204" pitchFamily="50" charset="-128"/>
                <a:ea typeface="メイリオ" panose="020B0604030504040204" pitchFamily="50" charset="-128"/>
              </a:rPr>
              <a:t> → </a:t>
            </a:r>
            <a:r>
              <a:rPr lang="ja-JP" altLang="en-US" sz="1400" b="1" dirty="0">
                <a:latin typeface="メイリオ" panose="020B0604030504040204" pitchFamily="50" charset="-128"/>
                <a:ea typeface="メイリオ" panose="020B0604030504040204" pitchFamily="50" charset="-128"/>
              </a:rPr>
              <a:t>黒</a:t>
            </a:r>
            <a:r>
              <a:rPr lang="ja-JP" altLang="en-US" sz="1400" dirty="0">
                <a:latin typeface="メイリオ" panose="020B0604030504040204" pitchFamily="50" charset="-128"/>
                <a:ea typeface="メイリオ" panose="020B0604030504040204" pitchFamily="50" charset="-128"/>
              </a:rPr>
              <a:t> → </a:t>
            </a:r>
            <a:r>
              <a:rPr lang="ja-JP" altLang="en-US" sz="1400" b="1" dirty="0">
                <a:solidFill>
                  <a:srgbClr val="C00000"/>
                </a:solidFill>
                <a:latin typeface="メイリオ" panose="020B0604030504040204" pitchFamily="50" charset="-128"/>
                <a:ea typeface="メイリオ" panose="020B0604030504040204" pitchFamily="50" charset="-128"/>
              </a:rPr>
              <a:t>赤</a:t>
            </a:r>
            <a:r>
              <a:rPr lang="ja-JP" altLang="en-US" sz="1400" dirty="0">
                <a:latin typeface="メイリオ" panose="020B0604030504040204" pitchFamily="50" charset="-128"/>
                <a:ea typeface="メイリオ" panose="020B0604030504040204" pitchFamily="50" charset="-128"/>
              </a:rPr>
              <a:t> → </a:t>
            </a:r>
            <a:r>
              <a:rPr lang="ja-JP" altLang="en-US" sz="1400" b="1" dirty="0">
                <a:latin typeface="メイリオ" panose="020B0604030504040204" pitchFamily="50" charset="-128"/>
                <a:ea typeface="メイリオ" panose="020B0604030504040204" pitchFamily="50" charset="-128"/>
              </a:rPr>
              <a:t>黒</a:t>
            </a:r>
            <a:r>
              <a:rPr lang="ja-JP" altLang="en-US" sz="1400" dirty="0">
                <a:latin typeface="メイリオ" panose="020B0604030504040204" pitchFamily="50" charset="-128"/>
                <a:ea typeface="メイリオ" panose="020B0604030504040204" pitchFamily="50" charset="-128"/>
              </a:rPr>
              <a:t> → </a:t>
            </a:r>
            <a:r>
              <a:rPr lang="ja-JP" altLang="en-US" sz="1400" b="1" dirty="0">
                <a:solidFill>
                  <a:srgbClr val="C00000"/>
                </a:solidFill>
                <a:latin typeface="メイリオ" panose="020B0604030504040204" pitchFamily="50" charset="-128"/>
                <a:ea typeface="メイリオ" panose="020B0604030504040204" pitchFamily="50" charset="-128"/>
              </a:rPr>
              <a:t>赤</a:t>
            </a:r>
            <a:r>
              <a:rPr lang="ja-JP" altLang="en-US" sz="1400" dirty="0">
                <a:latin typeface="メイリオ" panose="020B0604030504040204" pitchFamily="50" charset="-128"/>
                <a:ea typeface="メイリオ" panose="020B0604030504040204" pitchFamily="50" charset="-128"/>
              </a:rPr>
              <a:t> → </a:t>
            </a:r>
            <a:r>
              <a:rPr lang="ja-JP" altLang="en-US" sz="1400" b="1" dirty="0">
                <a:latin typeface="メイリオ" panose="020B0604030504040204" pitchFamily="50" charset="-128"/>
                <a:ea typeface="メイリオ" panose="020B0604030504040204" pitchFamily="50" charset="-128"/>
              </a:rPr>
              <a:t>黒</a:t>
            </a:r>
            <a:r>
              <a:rPr lang="ja-JP" altLang="en-US" sz="1400" dirty="0">
                <a:latin typeface="メイリオ" panose="020B0604030504040204" pitchFamily="50" charset="-128"/>
                <a:ea typeface="メイリオ" panose="020B0604030504040204" pitchFamily="50" charset="-128"/>
              </a:rPr>
              <a:t> → とクリックする都度切り替えできるようになったら成功です。</a:t>
            </a:r>
          </a:p>
        </p:txBody>
      </p:sp>
      <p:sp>
        <p:nvSpPr>
          <p:cNvPr id="12" name="テキスト ボックス 11">
            <a:extLst>
              <a:ext uri="{FF2B5EF4-FFF2-40B4-BE49-F238E27FC236}">
                <a16:creationId xmlns:a16="http://schemas.microsoft.com/office/drawing/2014/main" id="{83691A6B-89A4-4CC5-938F-7F7F0CFB1BF6}"/>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26</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857738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ボタンに </a:t>
            </a:r>
            <a:r>
              <a:rPr lang="en-US" altLang="ja-JP" u="sng" dirty="0">
                <a:latin typeface="メイリオ" panose="020B0604030504040204" pitchFamily="50" charset="-128"/>
                <a:ea typeface="メイリオ" panose="020B0604030504040204" pitchFamily="50" charset="-128"/>
              </a:rPr>
              <a:t>LED </a:t>
            </a:r>
            <a:r>
              <a:rPr lang="ja-JP" altLang="en-US" u="sng" dirty="0">
                <a:latin typeface="メイリオ" panose="020B0604030504040204" pitchFamily="50" charset="-128"/>
                <a:ea typeface="メイリオ" panose="020B0604030504040204" pitchFamily="50" charset="-128"/>
              </a:rPr>
              <a:t>を反応させる</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3" name="正方形/長方形 2">
            <a:extLst>
              <a:ext uri="{FF2B5EF4-FFF2-40B4-BE49-F238E27FC236}">
                <a16:creationId xmlns:a16="http://schemas.microsoft.com/office/drawing/2014/main" id="{B674BA20-69A2-43B3-9454-4A932B57D8B5}"/>
              </a:ext>
            </a:extLst>
          </p:cNvPr>
          <p:cNvSpPr/>
          <p:nvPr/>
        </p:nvSpPr>
        <p:spPr>
          <a:xfrm>
            <a:off x="332508" y="1455341"/>
            <a:ext cx="8448540" cy="52322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画面ができたので、いよいよ </a:t>
            </a:r>
            <a:r>
              <a:rPr lang="en-US" altLang="ja-JP" sz="1400" dirty="0">
                <a:latin typeface="メイリオ" panose="020B0604030504040204" pitchFamily="50" charset="-128"/>
                <a:ea typeface="メイリオ" panose="020B0604030504040204" pitchFamily="50" charset="-128"/>
              </a:rPr>
              <a:t>Web GPIO </a:t>
            </a:r>
            <a:r>
              <a:rPr lang="ja-JP" altLang="en-US" sz="1400" dirty="0">
                <a:latin typeface="メイリオ" panose="020B0604030504040204" pitchFamily="50" charset="-128"/>
                <a:ea typeface="メイリオ" panose="020B0604030504040204" pitchFamily="50" charset="-128"/>
              </a:rPr>
              <a:t>を使った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制御コードを書きます。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まずは書き換えてみましょう。</a:t>
            </a:r>
          </a:p>
        </p:txBody>
      </p:sp>
      <p:sp>
        <p:nvSpPr>
          <p:cNvPr id="17" name="Rectangle 4">
            <a:extLst>
              <a:ext uri="{FF2B5EF4-FFF2-40B4-BE49-F238E27FC236}">
                <a16:creationId xmlns:a16="http://schemas.microsoft.com/office/drawing/2014/main" id="{03E8B1EE-F416-4158-99EA-5F77124229BB}"/>
              </a:ext>
            </a:extLst>
          </p:cNvPr>
          <p:cNvSpPr>
            <a:spLocks noChangeArrowheads="1"/>
          </p:cNvSpPr>
          <p:nvPr/>
        </p:nvSpPr>
        <p:spPr bwMode="auto">
          <a:xfrm>
            <a:off x="347730" y="2043115"/>
            <a:ext cx="4224270" cy="2133099"/>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err="1">
                <a:solidFill>
                  <a:srgbClr val="0070C0"/>
                </a:solidFill>
                <a:latin typeface="メイリオ" panose="020B0604030504040204" pitchFamily="50" charset="-128"/>
                <a:ea typeface="メイリオ" panose="020B0604030504040204" pitchFamily="50" charset="-128"/>
              </a:rPr>
              <a:t>window</a:t>
            </a:r>
            <a:r>
              <a:rPr lang="en-US" altLang="ja-JP" sz="1000" dirty="0" err="1">
                <a:latin typeface="メイリオ" panose="020B0604030504040204" pitchFamily="50" charset="-128"/>
                <a:ea typeface="メイリオ" panose="020B0604030504040204" pitchFamily="50" charset="-128"/>
              </a:rPr>
              <a:t>.onload</a:t>
            </a:r>
            <a:r>
              <a:rPr lang="en-US" altLang="ja-JP" sz="1000" dirty="0">
                <a:latin typeface="メイリオ" panose="020B0604030504040204" pitchFamily="50" charset="-128"/>
                <a:ea typeface="メイリオ" panose="020B0604030504040204" pitchFamily="50" charset="-128"/>
              </a:rPr>
              <a:t> = </a:t>
            </a:r>
            <a:r>
              <a:rPr lang="en-US" altLang="ja-JP" sz="1000" b="1" dirty="0">
                <a:latin typeface="メイリオ" panose="020B0604030504040204" pitchFamily="50" charset="-128"/>
                <a:ea typeface="メイリオ" panose="020B0604030504040204" pitchFamily="50" charset="-128"/>
              </a:rPr>
              <a:t>async function</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mainFunction</a:t>
            </a:r>
            <a:r>
              <a:rPr lang="en-US" altLang="ja-JP" sz="1000" dirty="0">
                <a:latin typeface="メイリオ" panose="020B0604030504040204" pitchFamily="50" charset="-128"/>
                <a:ea typeface="メイリオ" panose="020B0604030504040204" pitchFamily="50" charset="-128"/>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onoff</a:t>
            </a:r>
            <a:r>
              <a:rPr lang="en-US" altLang="ja-JP" sz="1000" dirty="0">
                <a:latin typeface="メイリオ" panose="020B0604030504040204" pitchFamily="50" charset="-128"/>
                <a:ea typeface="メイリオ" panose="020B0604030504040204" pitchFamily="50" charset="-128"/>
              </a:rPr>
              <a:t> = </a:t>
            </a:r>
            <a:r>
              <a:rPr lang="en-US" altLang="ja-JP" sz="1000" dirty="0" err="1">
                <a:solidFill>
                  <a:srgbClr val="0070C0"/>
                </a:solidFill>
                <a:latin typeface="メイリオ" panose="020B0604030504040204" pitchFamily="50" charset="-128"/>
                <a:ea typeface="メイリオ" panose="020B0604030504040204" pitchFamily="50" charset="-128"/>
              </a:rPr>
              <a:t>document</a:t>
            </a:r>
            <a:r>
              <a:rPr lang="en-US" altLang="ja-JP" sz="1000" dirty="0" err="1">
                <a:latin typeface="メイリオ" panose="020B0604030504040204" pitchFamily="50" charset="-128"/>
                <a:ea typeface="メイリオ" panose="020B0604030504040204" pitchFamily="50" charset="-128"/>
              </a:rPr>
              <a:t>.getElementById</a:t>
            </a:r>
            <a:r>
              <a:rPr lang="en-US" altLang="ja-JP" sz="1000" dirty="0">
                <a:latin typeface="メイリオ" panose="020B0604030504040204" pitchFamily="50" charset="-128"/>
                <a:ea typeface="メイリオ" panose="020B0604030504040204" pitchFamily="50" charset="-128"/>
              </a:rPr>
              <a:t>(</a:t>
            </a:r>
            <a:r>
              <a:rPr lang="en-US" altLang="ja-JP" sz="1000" dirty="0">
                <a:solidFill>
                  <a:srgbClr val="C00000"/>
                </a:solidFill>
                <a:latin typeface="メイリオ" panose="020B0604030504040204" pitchFamily="50" charset="-128"/>
                <a:ea typeface="メイリオ" panose="020B0604030504040204" pitchFamily="50" charset="-128"/>
              </a:rPr>
              <a:t>"</a:t>
            </a:r>
            <a:r>
              <a:rPr lang="en-US" altLang="ja-JP" sz="1000" dirty="0" err="1">
                <a:solidFill>
                  <a:srgbClr val="C00000"/>
                </a:solidFill>
                <a:latin typeface="メイリオ" panose="020B0604030504040204" pitchFamily="50" charset="-128"/>
                <a:ea typeface="メイリオ" panose="020B0604030504040204" pitchFamily="50" charset="-128"/>
              </a:rPr>
              <a:t>onoff</a:t>
            </a:r>
            <a:r>
              <a:rPr lang="en-US" altLang="ja-JP" sz="1000" dirty="0">
                <a:solidFill>
                  <a:srgbClr val="C00000"/>
                </a:solidFill>
                <a:latin typeface="メイリオ" panose="020B0604030504040204" pitchFamily="50" charset="-128"/>
                <a:ea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ledView</a:t>
            </a:r>
            <a:r>
              <a:rPr lang="en-US" altLang="ja-JP" sz="1000" dirty="0">
                <a:latin typeface="メイリオ" panose="020B0604030504040204" pitchFamily="50" charset="-128"/>
                <a:ea typeface="メイリオ" panose="020B0604030504040204" pitchFamily="50" charset="-128"/>
              </a:rPr>
              <a:t> = </a:t>
            </a:r>
            <a:r>
              <a:rPr lang="en-US" altLang="ja-JP" sz="1000" dirty="0" err="1">
                <a:solidFill>
                  <a:srgbClr val="0070C0"/>
                </a:solidFill>
                <a:latin typeface="メイリオ" panose="020B0604030504040204" pitchFamily="50" charset="-128"/>
                <a:ea typeface="メイリオ" panose="020B0604030504040204" pitchFamily="50" charset="-128"/>
              </a:rPr>
              <a:t>document</a:t>
            </a:r>
            <a:r>
              <a:rPr lang="en-US" altLang="ja-JP" sz="1000" dirty="0" err="1">
                <a:latin typeface="メイリオ" panose="020B0604030504040204" pitchFamily="50" charset="-128"/>
                <a:ea typeface="メイリオ" panose="020B0604030504040204" pitchFamily="50" charset="-128"/>
              </a:rPr>
              <a:t>.getElementById</a:t>
            </a:r>
            <a:r>
              <a:rPr lang="en-US" altLang="ja-JP" sz="1000" dirty="0">
                <a:latin typeface="メイリオ" panose="020B0604030504040204" pitchFamily="50" charset="-128"/>
                <a:ea typeface="メイリオ" panose="020B0604030504040204" pitchFamily="50" charset="-128"/>
              </a:rPr>
              <a:t>(</a:t>
            </a:r>
            <a:r>
              <a:rPr lang="en-US" altLang="ja-JP" sz="1000" dirty="0">
                <a:solidFill>
                  <a:srgbClr val="C00000"/>
                </a:solidFill>
                <a:latin typeface="メイリオ" panose="020B0604030504040204" pitchFamily="50" charset="-128"/>
                <a:ea typeface="メイリオ" panose="020B0604030504040204" pitchFamily="50" charset="-128"/>
              </a:rPr>
              <a:t>"</a:t>
            </a:r>
            <a:r>
              <a:rPr lang="en-US" altLang="ja-JP" sz="1000" dirty="0" err="1">
                <a:solidFill>
                  <a:srgbClr val="C00000"/>
                </a:solidFill>
                <a:latin typeface="メイリオ" panose="020B0604030504040204" pitchFamily="50" charset="-128"/>
                <a:ea typeface="メイリオ" panose="020B0604030504040204" pitchFamily="50" charset="-128"/>
              </a:rPr>
              <a:t>ledView</a:t>
            </a:r>
            <a:r>
              <a:rPr lang="en-US" altLang="ja-JP" sz="1000" dirty="0">
                <a:solidFill>
                  <a:srgbClr val="C00000"/>
                </a:solidFill>
                <a:latin typeface="メイリオ" panose="020B0604030504040204" pitchFamily="50" charset="-128"/>
                <a:ea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v = </a:t>
            </a:r>
            <a:r>
              <a:rPr lang="en-US" altLang="ja-JP" sz="1000" dirty="0">
                <a:solidFill>
                  <a:srgbClr val="0070C0"/>
                </a:solidFill>
                <a:latin typeface="メイリオ" panose="020B0604030504040204" pitchFamily="50" charset="-128"/>
                <a:ea typeface="メイリオ" panose="020B0604030504040204" pitchFamily="50" charset="-128"/>
              </a:rPr>
              <a:t>0</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gpioAccess</a:t>
            </a:r>
            <a:r>
              <a:rPr lang="en-US" altLang="ja-JP" sz="1000" dirty="0">
                <a:latin typeface="メイリオ" panose="020B0604030504040204" pitchFamily="50" charset="-128"/>
                <a:ea typeface="メイリオ" panose="020B0604030504040204" pitchFamily="50" charset="-128"/>
              </a:rPr>
              <a:t> = </a:t>
            </a:r>
            <a:r>
              <a:rPr lang="en-US" altLang="ja-JP" sz="1000" b="1" dirty="0">
                <a:latin typeface="メイリオ" panose="020B0604030504040204" pitchFamily="50" charset="-128"/>
                <a:ea typeface="メイリオ" panose="020B0604030504040204" pitchFamily="50" charset="-128"/>
              </a:rPr>
              <a:t>await</a:t>
            </a:r>
            <a:r>
              <a:rPr lang="en-US" altLang="ja-JP" sz="1000" dirty="0">
                <a:latin typeface="メイリオ" panose="020B0604030504040204" pitchFamily="50" charset="-128"/>
                <a:ea typeface="メイリオ" panose="020B0604030504040204" pitchFamily="50" charset="-128"/>
              </a:rPr>
              <a:t> </a:t>
            </a:r>
            <a:r>
              <a:rPr lang="en-US" altLang="ja-JP" sz="1000" dirty="0" err="1">
                <a:solidFill>
                  <a:srgbClr val="0070C0"/>
                </a:solidFill>
                <a:latin typeface="メイリオ" panose="020B0604030504040204" pitchFamily="50" charset="-128"/>
                <a:ea typeface="メイリオ" panose="020B0604030504040204" pitchFamily="50" charset="-128"/>
              </a:rPr>
              <a:t>navigator</a:t>
            </a:r>
            <a:r>
              <a:rPr lang="en-US" altLang="ja-JP" sz="1000" dirty="0" err="1">
                <a:latin typeface="メイリオ" panose="020B0604030504040204" pitchFamily="50" charset="-128"/>
                <a:ea typeface="メイリオ" panose="020B0604030504040204" pitchFamily="50" charset="-128"/>
              </a:rPr>
              <a:t>.requestGPIOAccess</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var</a:t>
            </a:r>
            <a:r>
              <a:rPr lang="en-US" altLang="ja-JP" sz="1000" dirty="0">
                <a:latin typeface="メイリオ" panose="020B0604030504040204" pitchFamily="50" charset="-128"/>
                <a:ea typeface="メイリオ" panose="020B0604030504040204" pitchFamily="50" charset="-128"/>
              </a:rPr>
              <a:t> port = </a:t>
            </a:r>
            <a:r>
              <a:rPr lang="en-US" altLang="ja-JP" sz="1000" dirty="0" err="1">
                <a:latin typeface="メイリオ" panose="020B0604030504040204" pitchFamily="50" charset="-128"/>
                <a:ea typeface="メイリオ" panose="020B0604030504040204" pitchFamily="50" charset="-128"/>
              </a:rPr>
              <a:t>gpioAccess.ports.</a:t>
            </a:r>
            <a:r>
              <a:rPr lang="en-US" altLang="ja-JP" sz="1000" b="1" dirty="0" err="1">
                <a:latin typeface="メイリオ" panose="020B0604030504040204" pitchFamily="50" charset="-128"/>
                <a:ea typeface="メイリオ" panose="020B0604030504040204" pitchFamily="50" charset="-128"/>
              </a:rPr>
              <a:t>get</a:t>
            </a:r>
            <a:r>
              <a:rPr lang="en-US" altLang="ja-JP" sz="1000" dirty="0">
                <a:latin typeface="メイリオ" panose="020B0604030504040204" pitchFamily="50" charset="-128"/>
                <a:ea typeface="メイリオ" panose="020B0604030504040204" pitchFamily="50" charset="-128"/>
              </a:rPr>
              <a:t>(</a:t>
            </a:r>
            <a:r>
              <a:rPr lang="en-US" altLang="ja-JP" sz="1000" dirty="0">
                <a:solidFill>
                  <a:srgbClr val="0070C0"/>
                </a:solidFill>
                <a:latin typeface="メイリオ" panose="020B0604030504040204" pitchFamily="50" charset="-128"/>
                <a:ea typeface="メイリオ" panose="020B0604030504040204" pitchFamily="50" charset="-128"/>
              </a:rPr>
              <a:t>26</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b="1" dirty="0">
                <a:latin typeface="メイリオ" panose="020B0604030504040204" pitchFamily="50" charset="-128"/>
                <a:ea typeface="メイリオ" panose="020B0604030504040204" pitchFamily="50" charset="-128"/>
              </a:rPr>
              <a:t>await</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port.</a:t>
            </a:r>
            <a:r>
              <a:rPr lang="en-US" altLang="ja-JP" sz="1000" b="1" dirty="0" err="1">
                <a:latin typeface="メイリオ" panose="020B0604030504040204" pitchFamily="50" charset="-128"/>
                <a:ea typeface="メイリオ" panose="020B0604030504040204" pitchFamily="50" charset="-128"/>
              </a:rPr>
              <a:t>export</a:t>
            </a:r>
            <a:r>
              <a:rPr lang="en-US" altLang="ja-JP" sz="1000" dirty="0">
                <a:latin typeface="メイリオ" panose="020B0604030504040204" pitchFamily="50" charset="-128"/>
                <a:ea typeface="メイリオ" panose="020B0604030504040204" pitchFamily="50" charset="-128"/>
              </a:rPr>
              <a:t>(</a:t>
            </a:r>
            <a:r>
              <a:rPr lang="en-US" altLang="ja-JP" sz="1000" dirty="0">
                <a:solidFill>
                  <a:srgbClr val="C00000"/>
                </a:solidFill>
                <a:latin typeface="メイリオ" panose="020B0604030504040204" pitchFamily="50" charset="-128"/>
                <a:ea typeface="メイリオ" panose="020B0604030504040204" pitchFamily="50" charset="-128"/>
              </a:rPr>
              <a:t>"out"</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onoff.onclick</a:t>
            </a:r>
            <a:r>
              <a:rPr lang="en-US" altLang="ja-JP" sz="1000" dirty="0">
                <a:latin typeface="メイリオ" panose="020B0604030504040204" pitchFamily="50" charset="-128"/>
                <a:ea typeface="メイリオ" panose="020B0604030504040204" pitchFamily="50" charset="-128"/>
              </a:rPr>
              <a:t> = function </a:t>
            </a:r>
            <a:r>
              <a:rPr lang="en-US" altLang="ja-JP" sz="1000" dirty="0" err="1">
                <a:latin typeface="メイリオ" panose="020B0604030504040204" pitchFamily="50" charset="-128"/>
                <a:ea typeface="メイリオ" panose="020B0604030504040204" pitchFamily="50" charset="-128"/>
              </a:rPr>
              <a:t>controlLed</a:t>
            </a:r>
            <a:r>
              <a:rPr lang="en-US" altLang="ja-JP" sz="1000" dirty="0">
                <a:latin typeface="メイリオ" panose="020B0604030504040204" pitchFamily="50" charset="-128"/>
                <a:ea typeface="メイリオ" panose="020B0604030504040204" pitchFamily="50" charset="-128"/>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v = v === </a:t>
            </a:r>
            <a:r>
              <a:rPr lang="en-US" altLang="ja-JP" sz="1000" dirty="0">
                <a:solidFill>
                  <a:srgbClr val="0070C0"/>
                </a:solidFill>
                <a:latin typeface="メイリオ" panose="020B0604030504040204" pitchFamily="50" charset="-128"/>
                <a:ea typeface="メイリオ" panose="020B0604030504040204" pitchFamily="50" charset="-128"/>
              </a:rPr>
              <a:t>0</a:t>
            </a:r>
            <a:r>
              <a:rPr lang="en-US" altLang="ja-JP" sz="1000" dirty="0">
                <a:latin typeface="メイリオ" panose="020B0604030504040204" pitchFamily="50" charset="-128"/>
                <a:ea typeface="メイリオ" panose="020B0604030504040204" pitchFamily="50" charset="-128"/>
              </a:rPr>
              <a:t> ? </a:t>
            </a:r>
            <a:r>
              <a:rPr lang="en-US" altLang="ja-JP" sz="1000" dirty="0">
                <a:solidFill>
                  <a:srgbClr val="0070C0"/>
                </a:solidFill>
                <a:latin typeface="メイリオ" panose="020B0604030504040204" pitchFamily="50" charset="-128"/>
                <a:ea typeface="メイリオ" panose="020B0604030504040204" pitchFamily="50" charset="-128"/>
              </a:rPr>
              <a:t>1</a:t>
            </a:r>
            <a:r>
              <a:rPr lang="en-US" altLang="ja-JP" sz="1000" dirty="0">
                <a:latin typeface="メイリオ" panose="020B0604030504040204" pitchFamily="50" charset="-128"/>
                <a:ea typeface="メイリオ" panose="020B0604030504040204" pitchFamily="50" charset="-128"/>
              </a:rPr>
              <a:t> : </a:t>
            </a:r>
            <a:r>
              <a:rPr lang="en-US" altLang="ja-JP" sz="1000" dirty="0">
                <a:solidFill>
                  <a:srgbClr val="0070C0"/>
                </a:solidFill>
                <a:latin typeface="メイリオ" panose="020B0604030504040204" pitchFamily="50" charset="-128"/>
                <a:ea typeface="メイリオ" panose="020B0604030504040204" pitchFamily="50" charset="-128"/>
              </a:rPr>
              <a:t>0</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port.write</a:t>
            </a:r>
            <a:r>
              <a:rPr lang="en-US" altLang="ja-JP" sz="1000" dirty="0">
                <a:latin typeface="メイリオ" panose="020B0604030504040204" pitchFamily="50" charset="-128"/>
                <a:ea typeface="メイリオ" panose="020B0604030504040204" pitchFamily="50" charset="-128"/>
              </a:rPr>
              <a:t>(v);</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ledView.style.backgroundColor</a:t>
            </a:r>
            <a:r>
              <a:rPr lang="en-US" altLang="ja-JP" sz="1000" dirty="0">
                <a:latin typeface="メイリオ" panose="020B0604030504040204" pitchFamily="50" charset="-128"/>
                <a:ea typeface="メイリオ" panose="020B0604030504040204" pitchFamily="50" charset="-128"/>
              </a:rPr>
              <a:t> = v ? </a:t>
            </a:r>
            <a:r>
              <a:rPr lang="en-US" altLang="ja-JP" sz="1000" dirty="0">
                <a:solidFill>
                  <a:srgbClr val="C00000"/>
                </a:solidFill>
                <a:latin typeface="メイリオ" panose="020B0604030504040204" pitchFamily="50" charset="-128"/>
                <a:ea typeface="メイリオ" panose="020B0604030504040204" pitchFamily="50" charset="-128"/>
              </a:rPr>
              <a:t>"red"</a:t>
            </a:r>
            <a:r>
              <a:rPr lang="en-US" altLang="ja-JP" sz="1000" dirty="0">
                <a:latin typeface="メイリオ" panose="020B0604030504040204" pitchFamily="50" charset="-128"/>
                <a:ea typeface="メイリオ" panose="020B0604030504040204" pitchFamily="50" charset="-128"/>
              </a:rPr>
              <a:t> : </a:t>
            </a:r>
            <a:r>
              <a:rPr lang="en-US" altLang="ja-JP" sz="1000" dirty="0">
                <a:solidFill>
                  <a:srgbClr val="C00000"/>
                </a:solidFill>
                <a:latin typeface="メイリオ" panose="020B0604030504040204" pitchFamily="50" charset="-128"/>
                <a:ea typeface="メイリオ" panose="020B0604030504040204" pitchFamily="50" charset="-128"/>
              </a:rPr>
              <a:t>"black"</a:t>
            </a:r>
            <a:r>
              <a:rPr lang="en-US" altLang="ja-JP" sz="1000" dirty="0">
                <a:latin typeface="メイリオ" panose="020B0604030504040204" pitchFamily="50" charset="-128"/>
                <a:ea typeface="メイリオ" panose="020B0604030504040204" pitchFamily="50" charset="-128"/>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rPr>
              <a:t>};</a:t>
            </a:r>
            <a:endParaRPr kumimoji="0" lang="ja-JP" altLang="ja-JP" sz="1000" b="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3CC8A65E-0645-41D3-A9A2-CBBCDB07D337}"/>
              </a:ext>
            </a:extLst>
          </p:cNvPr>
          <p:cNvSpPr/>
          <p:nvPr/>
        </p:nvSpPr>
        <p:spPr>
          <a:xfrm>
            <a:off x="347730" y="4794319"/>
            <a:ext cx="8448540"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これで、画面のボタンクリックに反応して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 </a:t>
            </a:r>
            <a:r>
              <a:rPr lang="en-US" altLang="ja-JP" sz="1400" dirty="0">
                <a:latin typeface="メイリオ" panose="020B0604030504040204" pitchFamily="50" charset="-128"/>
                <a:ea typeface="メイリオ" panose="020B0604030504040204" pitchFamily="50" charset="-128"/>
              </a:rPr>
              <a:t>ON/OFF </a:t>
            </a:r>
            <a:r>
              <a:rPr lang="ja-JP" altLang="en-US" sz="1400" dirty="0">
                <a:latin typeface="メイリオ" panose="020B0604030504040204" pitchFamily="50" charset="-128"/>
                <a:ea typeface="メイリオ" panose="020B0604030504040204" pitchFamily="50" charset="-128"/>
              </a:rPr>
              <a:t>ができたら成功です。</a:t>
            </a:r>
          </a:p>
        </p:txBody>
      </p:sp>
      <p:sp>
        <p:nvSpPr>
          <p:cNvPr id="12" name="正方形/長方形 11">
            <a:extLst>
              <a:ext uri="{FF2B5EF4-FFF2-40B4-BE49-F238E27FC236}">
                <a16:creationId xmlns:a16="http://schemas.microsoft.com/office/drawing/2014/main" id="{218E6279-D52F-4CB0-BEC5-9B3AF4E20C2A}"/>
              </a:ext>
            </a:extLst>
          </p:cNvPr>
          <p:cNvSpPr/>
          <p:nvPr/>
        </p:nvSpPr>
        <p:spPr>
          <a:xfrm>
            <a:off x="347730" y="4311620"/>
            <a:ext cx="8448540" cy="246221"/>
          </a:xfrm>
          <a:prstGeom prst="rect">
            <a:avLst/>
          </a:prstGeom>
        </p:spPr>
        <p:txBody>
          <a:bodyPr wrap="square">
            <a:spAutoFit/>
          </a:bodyPr>
          <a:lstStyle/>
          <a:p>
            <a:r>
              <a:rPr lang="ja-JP" altLang="en-US" sz="1000" b="1" dirty="0">
                <a:latin typeface="メイリオ" panose="020B0604030504040204" pitchFamily="50" charset="-128"/>
                <a:ea typeface="メイリオ" panose="020B0604030504040204" pitchFamily="50" charset="-128"/>
              </a:rPr>
              <a:t>注意</a:t>
            </a:r>
            <a:r>
              <a:rPr lang="en-US" altLang="ja-JP" sz="1000" dirty="0">
                <a:latin typeface="メイリオ" panose="020B0604030504040204" pitchFamily="50" charset="-128"/>
                <a:ea typeface="メイリオ" panose="020B0604030504040204" pitchFamily="50" charset="-128"/>
              </a:rPr>
              <a:t>: </a:t>
            </a:r>
            <a:r>
              <a:rPr lang="en-US" altLang="ja-JP" sz="1000" dirty="0" err="1">
                <a:latin typeface="メイリオ" panose="020B0604030504040204" pitchFamily="50" charset="-128"/>
                <a:ea typeface="メイリオ" panose="020B0604030504040204" pitchFamily="50" charset="-128"/>
              </a:rPr>
              <a:t>JSFiddle</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利用時には </a:t>
            </a:r>
            <a:r>
              <a:rPr lang="en-US" altLang="ja-JP" sz="1000" dirty="0">
                <a:latin typeface="メイリオ" panose="020B0604030504040204" pitchFamily="50" charset="-128"/>
                <a:ea typeface="メイリオ" panose="020B0604030504040204" pitchFamily="50" charset="-128"/>
              </a:rPr>
              <a:t>LOAD TYPE </a:t>
            </a:r>
            <a:r>
              <a:rPr lang="ja-JP" altLang="en-US" sz="1000" dirty="0">
                <a:latin typeface="メイリオ" panose="020B0604030504040204" pitchFamily="50" charset="-128"/>
                <a:ea typeface="メイリオ" panose="020B0604030504040204" pitchFamily="50" charset="-128"/>
              </a:rPr>
              <a:t>を変更するか、</a:t>
            </a:r>
            <a:r>
              <a:rPr lang="en-US" altLang="ja-JP" sz="1000" dirty="0" err="1">
                <a:latin typeface="メイリオ" panose="020B0604030504040204" pitchFamily="50" charset="-128"/>
                <a:ea typeface="メイリオ" panose="020B0604030504040204" pitchFamily="50" charset="-128"/>
              </a:rPr>
              <a:t>mainFunction</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を自分で呼び出すようにするのを忘れずに。</a:t>
            </a:r>
          </a:p>
        </p:txBody>
      </p:sp>
      <p:pic>
        <p:nvPicPr>
          <p:cNvPr id="6146" name="Picture 2" descr="ここまでのJSFiddleの画面">
            <a:extLst>
              <a:ext uri="{FF2B5EF4-FFF2-40B4-BE49-F238E27FC236}">
                <a16:creationId xmlns:a16="http://schemas.microsoft.com/office/drawing/2014/main" id="{6887A731-2F71-4966-8CC9-E1FA6FD23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843" y="2043115"/>
            <a:ext cx="3997427" cy="2133099"/>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D9EAAB7B-422D-4472-8325-4353C9C29B4B}"/>
              </a:ext>
            </a:extLst>
          </p:cNvPr>
          <p:cNvSpPr/>
          <p:nvPr/>
        </p:nvSpPr>
        <p:spPr>
          <a:xfrm rot="10800000">
            <a:off x="4217158" y="3048305"/>
            <a:ext cx="709684" cy="491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855067E-08CA-403C-8B95-6D47303DBEC9}"/>
              </a:ext>
            </a:extLst>
          </p:cNvPr>
          <p:cNvSpPr/>
          <p:nvPr/>
        </p:nvSpPr>
        <p:spPr>
          <a:xfrm>
            <a:off x="4773161" y="2538483"/>
            <a:ext cx="2337323" cy="16377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1EE26C0-BDFC-4DA3-9133-DA16C67D9D2B}"/>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27</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4102427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5" name="Rectangle 1">
            <a:extLst>
              <a:ext uri="{FF2B5EF4-FFF2-40B4-BE49-F238E27FC236}">
                <a16:creationId xmlns:a16="http://schemas.microsoft.com/office/drawing/2014/main" id="{085580FF-70D3-4C71-9A4E-39736302E468}"/>
              </a:ext>
            </a:extLst>
          </p:cNvPr>
          <p:cNvSpPr>
            <a:spLocks noChangeArrowheads="1"/>
          </p:cNvSpPr>
          <p:nvPr/>
        </p:nvSpPr>
        <p:spPr bwMode="auto">
          <a:xfrm>
            <a:off x="347729" y="1114074"/>
            <a:ext cx="8536964" cy="5339923"/>
          </a:xfrm>
          <a:prstGeom prst="rect">
            <a:avLst/>
          </a:prstGeom>
          <a:noFill/>
          <a:ln>
            <a:noFill/>
          </a:ln>
          <a:effec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ここでもういちど GPIO を使う流れをおさらいします。</a:t>
            </a:r>
            <a:endParaRPr kumimoji="0" lang="en-US"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400" b="0"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rPr>
              <a:t>await navigator.requestGPIOAccess()</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まずは </a:t>
            </a:r>
            <a:r>
              <a:rPr kumimoji="0" lang="ja-JP" altLang="ja-JP" sz="1400" b="1"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Web GPIO を利用する </a:t>
            </a:r>
            <a:r>
              <a:rPr kumimoji="0" lang="ja-JP" altLang="ja-JP" sz="1400" b="1"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GPIOAccess</a:t>
            </a:r>
            <a:r>
              <a:rPr kumimoji="0" lang="ja-JP" altLang="ja-JP" sz="1400" b="1"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インタフェースを取得</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します。</a:t>
            </a:r>
            <a:r>
              <a:rPr kumimoji="0" lang="ja-JP" altLang="ja-JP" sz="14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requestGPIOAccess()</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は非同期処理でインターフェイス初期化を行う非同期メソッドですので </a:t>
            </a:r>
            <a:r>
              <a:rPr kumimoji="0" lang="ja-JP" altLang="ja-JP" sz="14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await</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で完了を待ってから次の処理を行います。</a:t>
            </a:r>
            <a:endParaRPr kumimoji="0" lang="ja-JP" altLang="ja-JP" sz="1400" b="0"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400" b="0"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rPr>
              <a:t>gpioAccess.ports.get()</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GPIOAccess.ports</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は利用可能なポートオブジェクトの一覧 (</a:t>
            </a:r>
            <a:r>
              <a:rPr kumimoji="0" lang="ja-JP" altLang="ja-JP" sz="1400" b="0" i="0" u="none" strike="noStrike" cap="none" normalizeH="0" baseline="0" dirty="0">
                <a:ln>
                  <a:noFill/>
                </a:ln>
                <a:solidFill>
                  <a:srgbClr val="1E6BB8"/>
                </a:solidFill>
                <a:effectLst/>
                <a:latin typeface="メイリオ" panose="020B0604030504040204" pitchFamily="50" charset="-128"/>
                <a:ea typeface="メイリオ" panose="020B0604030504040204" pitchFamily="50" charset="-128"/>
                <a:hlinkClick r:id="rId3"/>
              </a:rPr>
              <a:t>Map</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です。</a:t>
            </a:r>
            <a:endParaRPr kumimoji="0" lang="ja-JP"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gpioAccess.ports.get(26)</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のようにすることで利用可能なポートオブジェクトの一覧から、 </a:t>
            </a:r>
            <a:endParaRPr kumimoji="0" lang="en-US"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GPIO ポート番号 26 を指定して </a:t>
            </a:r>
            <a:r>
              <a:rPr kumimoji="0" lang="ja-JP" altLang="ja-JP" sz="1400" b="1"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a:t>
            </a:r>
            <a:r>
              <a:rPr kumimoji="0" lang="ja-JP" altLang="ja-JP" sz="1400" b="1"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オブジェクトを取得</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しています。</a:t>
            </a:r>
            <a:endParaRPr kumimoji="0" lang="ja-JP" altLang="ja-JP" sz="1400" b="0"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400" b="0"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rPr>
              <a:t>await port.export()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port.export("out")</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により取得した GPIO ポートを </a:t>
            </a:r>
            <a:r>
              <a:rPr kumimoji="0" lang="ja-JP" altLang="ja-JP" sz="1400" b="1"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「出力モード」で初期化</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しています。この初期化処理も非同期処理となっているため、</a:t>
            </a:r>
            <a:r>
              <a:rPr kumimoji="0" lang="ja-JP" altLang="ja-JP" sz="14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await</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を付けて完了を待ってから次の処理に進めます。</a:t>
            </a:r>
            <a:endParaRPr kumimoji="0" lang="ja-JP"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GPIO ポートにかける電圧を Web アプリで変化させたい時には「出力モード」を指定する必要があります。一方、GPIO ポートはもうひとつ「入力モード」があり、これは GPIO ポートの状態 (電圧の High/Low 状態) を読み取りたい時に利用します。入力モードについてはスイッチを使う例の中で説明します。</a:t>
            </a:r>
            <a:endParaRPr kumimoji="0" lang="ja-JP" altLang="ja-JP" sz="1400" b="0"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400" b="0"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45842E"/>
                </a:solidFill>
                <a:effectLst/>
                <a:latin typeface="メイリオ" panose="020B0604030504040204" pitchFamily="50" charset="-128"/>
                <a:ea typeface="メイリオ" panose="020B0604030504040204" pitchFamily="50" charset="-128"/>
              </a:rPr>
              <a:t>port.write()</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port.write()</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は、出力モードに指定した </a:t>
            </a:r>
            <a:r>
              <a:rPr kumimoji="0" lang="ja-JP" altLang="ja-JP" sz="1400" b="1"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GPIO ポートの電圧を切り替える</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API で</a:t>
            </a:r>
            <a:r>
              <a:rPr kumimoji="0" lang="ja-JP" altLang="en-US"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す</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a:t>
            </a:r>
            <a:endParaRPr kumimoji="0" lang="en-US"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port.write(1)</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で、指定したポートから HIGH (Raspi3 では 3.3V) の電圧がかかり、</a:t>
            </a:r>
            <a:endParaRPr kumimoji="0" lang="en-US"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port.write(0)</a:t>
            </a: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 で LOW(0V) になります。</a:t>
            </a:r>
            <a:endParaRPr kumimoji="0" lang="ja-JP"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F48C9D39-65D2-4E74-A8F4-4600519380E8}"/>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28</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339492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rmAutofit/>
          </a:bodyPr>
          <a:lstStyle/>
          <a:p>
            <a:pPr algn="l"/>
            <a:r>
              <a:rPr lang="ja-JP" altLang="en-US" sz="2400" b="1" dirty="0">
                <a:latin typeface="メイリオ" panose="020B0604030504040204" pitchFamily="50" charset="-128"/>
                <a:ea typeface="メイリオ" panose="020B0604030504040204" pitchFamily="50" charset="-128"/>
              </a:rPr>
              <a:t>はじめに</a:t>
            </a:r>
            <a:endParaRPr lang="ja-JP" altLang="en-US" sz="2100" b="1"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298965" cy="1200329"/>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CHIRIMEN for Raspberry Pi 3 </a:t>
            </a:r>
            <a:r>
              <a:rPr lang="ja-JP" altLang="en-US" dirty="0">
                <a:latin typeface="メイリオ" panose="020B0604030504040204" pitchFamily="50" charset="-128"/>
                <a:ea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rPr>
              <a:t>Raspberry Pi 3 (</a:t>
            </a:r>
            <a:r>
              <a:rPr lang="ja-JP" altLang="en-US" dirty="0">
                <a:latin typeface="メイリオ" panose="020B0604030504040204" pitchFamily="50" charset="-128"/>
                <a:ea typeface="メイリオ" panose="020B0604030504040204" pitchFamily="50" charset="-128"/>
              </a:rPr>
              <a:t>以下 </a:t>
            </a:r>
            <a:r>
              <a:rPr lang="en-US" altLang="ja-JP" dirty="0" err="1">
                <a:latin typeface="メイリオ" panose="020B0604030504040204" pitchFamily="50" charset="-128"/>
                <a:ea typeface="メイリオ" panose="020B0604030504040204" pitchFamily="50" charset="-128"/>
              </a:rPr>
              <a:t>Raspi</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で動作する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プログラミング環境です。</a:t>
            </a:r>
            <a:r>
              <a:rPr lang="en-US" altLang="ja-JP" dirty="0">
                <a:latin typeface="メイリオ" panose="020B0604030504040204" pitchFamily="50" charset="-128"/>
                <a:ea typeface="メイリオ" panose="020B0604030504040204" pitchFamily="50" charset="-128"/>
                <a:hlinkClick r:id="rId2"/>
              </a:rPr>
              <a:t>Web GPIO API</a:t>
            </a:r>
            <a:r>
              <a:rPr lang="ja-JP" altLang="en-US" dirty="0">
                <a:latin typeface="メイリオ" panose="020B0604030504040204" pitchFamily="50" charset="-128"/>
                <a:ea typeface="メイリオ" panose="020B0604030504040204" pitchFamily="50" charset="-128"/>
              </a:rPr>
              <a:t> や </a:t>
            </a:r>
            <a:r>
              <a:rPr lang="en-US" altLang="ja-JP" dirty="0">
                <a:latin typeface="メイリオ" panose="020B0604030504040204" pitchFamily="50" charset="-128"/>
                <a:ea typeface="メイリオ" panose="020B0604030504040204" pitchFamily="50" charset="-128"/>
                <a:hlinkClick r:id="rId3"/>
              </a:rPr>
              <a:t>Web I2C API</a:t>
            </a:r>
            <a:r>
              <a:rPr lang="ja-JP" altLang="en-US" dirty="0">
                <a:latin typeface="メイリオ" panose="020B0604030504040204" pitchFamily="50" charset="-128"/>
                <a:ea typeface="メイリオ" panose="020B0604030504040204" pitchFamily="50" charset="-128"/>
              </a:rPr>
              <a:t> といった </a:t>
            </a:r>
            <a:r>
              <a:rPr lang="en-US" altLang="ja-JP" dirty="0">
                <a:latin typeface="メイリオ" panose="020B0604030504040204" pitchFamily="50" charset="-128"/>
                <a:ea typeface="メイリオ" panose="020B0604030504040204" pitchFamily="50" charset="-128"/>
              </a:rPr>
              <a:t>JavaScript </a:t>
            </a:r>
            <a:r>
              <a:rPr lang="ja-JP" altLang="en-US" dirty="0">
                <a:latin typeface="メイリオ" panose="020B0604030504040204" pitchFamily="50" charset="-128"/>
                <a:ea typeface="メイリオ" panose="020B0604030504040204" pitchFamily="50" charset="-128"/>
              </a:rPr>
              <a:t>でハードを制御する </a:t>
            </a:r>
            <a:r>
              <a:rPr lang="en-US" altLang="ja-JP" dirty="0">
                <a:latin typeface="メイリオ" panose="020B0604030504040204" pitchFamily="50" charset="-128"/>
                <a:ea typeface="メイリオ" panose="020B0604030504040204" pitchFamily="50" charset="-128"/>
              </a:rPr>
              <a:t>API </a:t>
            </a:r>
            <a:r>
              <a:rPr lang="ja-JP" altLang="en-US" dirty="0">
                <a:latin typeface="メイリオ" panose="020B0604030504040204" pitchFamily="50" charset="-128"/>
                <a:ea typeface="メイリオ" panose="020B0604030504040204" pitchFamily="50" charset="-128"/>
              </a:rPr>
              <a:t>を活用したプログラミングにより、</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アプリ上で </a:t>
            </a:r>
            <a:r>
              <a:rPr lang="en-US" altLang="ja-JP" dirty="0" err="1">
                <a:latin typeface="メイリオ" panose="020B0604030504040204" pitchFamily="50" charset="-128"/>
                <a:ea typeface="メイリオ" panose="020B0604030504040204" pitchFamily="50" charset="-128"/>
              </a:rPr>
              <a:t>Raspi</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に接続した電子パーツを直接制御できます。</a:t>
            </a:r>
          </a:p>
        </p:txBody>
      </p:sp>
      <p:pic>
        <p:nvPicPr>
          <p:cNvPr id="1026" name="Picture 2" descr="CHIRIMEN for Raspberry Pi 3 の活用イメージ">
            <a:extLst>
              <a:ext uri="{FF2B5EF4-FFF2-40B4-BE49-F238E27FC236}">
                <a16:creationId xmlns:a16="http://schemas.microsoft.com/office/drawing/2014/main" id="{1F09A5DC-1251-4DCE-B11A-8AA25CB44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83234"/>
            <a:ext cx="9144000" cy="46307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363311B3-E2AE-45B3-966F-A25B294F6D7F}"/>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a:t>
            </a:fld>
            <a:endParaRPr kumimoji="1" lang="ja-JP" altLang="en-US" dirty="0">
              <a:solidFill>
                <a:schemeClr val="bg1">
                  <a:lumMod val="50000"/>
                </a:schemeClr>
              </a:solidFill>
            </a:endParaRPr>
          </a:p>
        </p:txBody>
      </p:sp>
      <p:pic>
        <p:nvPicPr>
          <p:cNvPr id="12" name="図 11">
            <a:extLst>
              <a:ext uri="{FF2B5EF4-FFF2-40B4-BE49-F238E27FC236}">
                <a16:creationId xmlns:a16="http://schemas.microsoft.com/office/drawing/2014/main" id="{48CF8BB3-D1C3-4850-B5BE-F3A3F1BC22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73208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707886"/>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マウスクリックのかわりにタクトスイッチを使ってみる</a:t>
            </a:r>
            <a:endParaRPr lang="en-US" altLang="ja-JP" u="sng" dirty="0">
              <a:latin typeface="メイリオ" panose="020B0604030504040204" pitchFamily="50" charset="-128"/>
              <a:ea typeface="メイリオ" panose="020B0604030504040204" pitchFamily="50" charset="-128"/>
            </a:endParaRPr>
          </a:p>
          <a:p>
            <a:endParaRPr lang="en-US" altLang="ja-JP" sz="800" u="sng" dirty="0">
              <a:latin typeface="メイリオ" panose="020B0604030504040204" pitchFamily="50" charset="-128"/>
              <a:ea typeface="メイリオ" panose="020B0604030504040204" pitchFamily="50" charset="-128"/>
            </a:endParaRPr>
          </a:p>
          <a:p>
            <a:r>
              <a:rPr lang="ja-JP" altLang="en-US" sz="1400" u="sng" dirty="0">
                <a:latin typeface="メイリオ" panose="020B0604030504040204" pitchFamily="50" charset="-128"/>
                <a:ea typeface="メイリオ" panose="020B0604030504040204" pitchFamily="50" charset="-128"/>
              </a:rPr>
              <a:t>準備：画面のボタンをモーメンタリ動作に変えておく</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2097103"/>
            <a:ext cx="8177621" cy="353943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これまでに作成したプログラムは「ブラウザ画面のボタンをクリックしたら LED の HIGH/LOW を切り替える」というものでした。</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クリック後は変更後の状態が維持されます。これは「オルタネート」のスイッチと同じ動きです。一方で、今回用意したタクトスイッチは「モーメンタリ」のものです。</a:t>
            </a:r>
          </a:p>
          <a:p>
            <a:endParaRPr lang="ja-JP" altLang="en-US" sz="1400" dirty="0">
              <a:latin typeface="メイリオ" panose="020B0604030504040204" pitchFamily="50" charset="-128"/>
              <a:ea typeface="メイリオ" panose="020B0604030504040204" pitchFamily="50" charset="-128"/>
            </a:endParaRPr>
          </a:p>
          <a:p>
            <a:r>
              <a:rPr lang="ja-JP" altLang="en-US" sz="1600" dirty="0">
                <a:solidFill>
                  <a:schemeClr val="accent6"/>
                </a:solidFill>
                <a:latin typeface="メイリオ" panose="020B0604030504040204" pitchFamily="50" charset="-128"/>
                <a:ea typeface="メイリオ" panose="020B0604030504040204" pitchFamily="50" charset="-128"/>
              </a:rPr>
              <a:t>スイッチの動作：オルタネートとモーメンタリ</a:t>
            </a:r>
            <a:endParaRPr lang="en-US" altLang="ja-JP" sz="1600" dirty="0">
              <a:solidFill>
                <a:schemeClr val="accent6"/>
              </a:solidFill>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pPr marL="1255713" indent="-1255713"/>
            <a:r>
              <a:rPr lang="ja-JP" altLang="en-US" sz="1400" b="1" dirty="0">
                <a:latin typeface="メイリオ" panose="020B0604030504040204" pitchFamily="50" charset="-128"/>
                <a:ea typeface="メイリオ" panose="020B0604030504040204" pitchFamily="50" charset="-128"/>
              </a:rPr>
              <a:t>オルタネート</a:t>
            </a:r>
            <a:r>
              <a:rPr lang="ja-JP" altLang="en-US" sz="1400" dirty="0">
                <a:latin typeface="メイリオ" panose="020B0604030504040204" pitchFamily="50" charset="-128"/>
                <a:ea typeface="メイリオ" panose="020B0604030504040204" pitchFamily="50" charset="-128"/>
              </a:rPr>
              <a:t> : 状態をトグル (切り替え) します。一度ボタンを押すと ON になりボタンから手を離しても OFF に変わりません。次にボタンを押すと OFF になります。ボタンから手を離しても ON に変わることはありません。</a:t>
            </a:r>
          </a:p>
          <a:p>
            <a:pPr marL="1255713" indent="-1255713"/>
            <a:r>
              <a:rPr lang="ja-JP" altLang="en-US" sz="1400" b="1" dirty="0">
                <a:latin typeface="メイリオ" panose="020B0604030504040204" pitchFamily="50" charset="-128"/>
                <a:ea typeface="メイリオ" panose="020B0604030504040204" pitchFamily="50" charset="-128"/>
              </a:rPr>
              <a:t>モーメンタリ</a:t>
            </a:r>
            <a:r>
              <a:rPr lang="ja-JP" altLang="en-US" sz="1400" dirty="0">
                <a:latin typeface="メイリオ" panose="020B0604030504040204" pitchFamily="50" charset="-128"/>
                <a:ea typeface="メイリオ" panose="020B0604030504040204" pitchFamily="50" charset="-128"/>
              </a:rPr>
              <a:t> : 押している間だけ ON になります。スイッチから手を離すと OFF に戻ります (タクトスイッチはこちら)。</a:t>
            </a: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画面のマウス操作がオルタネートでタクトスイッチがモーメンタリと、2 つの動作が混在すると整合性がとれないので、ブラウザ画面のボタンを「モーメンタリ」に合わせて変更しましょう。</a:t>
            </a:r>
          </a:p>
        </p:txBody>
      </p:sp>
      <p:sp>
        <p:nvSpPr>
          <p:cNvPr id="9" name="テキスト ボックス 8">
            <a:extLst>
              <a:ext uri="{FF2B5EF4-FFF2-40B4-BE49-F238E27FC236}">
                <a16:creationId xmlns:a16="http://schemas.microsoft.com/office/drawing/2014/main" id="{D9F8EFD4-5465-468A-BE2E-E7732E7281D0}"/>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29</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192735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マウスクリックのかわりにタクトスイッチを使ってみる</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18"/>
            <a:ext cx="8177621" cy="52322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下記のように、現在は </a:t>
            </a:r>
            <a:r>
              <a:rPr lang="en-US" altLang="ja-JP" sz="1400" dirty="0">
                <a:latin typeface="メイリオ" panose="020B0604030504040204" pitchFamily="50" charset="-128"/>
                <a:ea typeface="メイリオ" panose="020B0604030504040204" pitchFamily="50" charset="-128"/>
              </a:rPr>
              <a:t>onclick </a:t>
            </a:r>
            <a:r>
              <a:rPr lang="ja-JP" altLang="en-US" sz="1400" dirty="0">
                <a:latin typeface="メイリオ" panose="020B0604030504040204" pitchFamily="50" charset="-128"/>
                <a:ea typeface="メイリオ" panose="020B0604030504040204" pitchFamily="50" charset="-128"/>
              </a:rPr>
              <a:t>イベントで切り替えています。クリックイベントは、「</a:t>
            </a:r>
            <a:r>
              <a:rPr lang="ja-JP" altLang="en-US" sz="1400" b="1" dirty="0">
                <a:latin typeface="メイリオ" panose="020B0604030504040204" pitchFamily="50" charset="-128"/>
                <a:ea typeface="メイリオ" panose="020B0604030504040204" pitchFamily="50" charset="-128"/>
              </a:rPr>
              <a:t>マウスのボタンを押して離す</a:t>
            </a:r>
            <a:r>
              <a:rPr lang="ja-JP" altLang="en-US" sz="1400" dirty="0">
                <a:latin typeface="メイリオ" panose="020B0604030504040204" pitchFamily="50" charset="-128"/>
                <a:ea typeface="メイリオ" panose="020B0604030504040204" pitchFamily="50" charset="-128"/>
              </a:rPr>
              <a:t>」ことで発生します。</a:t>
            </a:r>
          </a:p>
        </p:txBody>
      </p:sp>
      <p:sp>
        <p:nvSpPr>
          <p:cNvPr id="10" name="Rectangle 4">
            <a:extLst>
              <a:ext uri="{FF2B5EF4-FFF2-40B4-BE49-F238E27FC236}">
                <a16:creationId xmlns:a16="http://schemas.microsoft.com/office/drawing/2014/main" id="{946A5337-D844-4F45-AB9B-1B4511E34F53}"/>
              </a:ext>
            </a:extLst>
          </p:cNvPr>
          <p:cNvSpPr>
            <a:spLocks noChangeArrowheads="1"/>
          </p:cNvSpPr>
          <p:nvPr/>
        </p:nvSpPr>
        <p:spPr bwMode="auto">
          <a:xfrm>
            <a:off x="347730" y="2124678"/>
            <a:ext cx="5149304" cy="1259642"/>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onoff.onclick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controlLed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v === </a:t>
            </a:r>
            <a:r>
              <a:rPr lang="en-US" altLang="ja-JP" sz="1000" dirty="0">
                <a:solidFill>
                  <a:schemeClr val="accent5"/>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chemeClr val="accent5"/>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chemeClr val="accent5"/>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(v);</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v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1" name="正方形/長方形 10">
            <a:extLst>
              <a:ext uri="{FF2B5EF4-FFF2-40B4-BE49-F238E27FC236}">
                <a16:creationId xmlns:a16="http://schemas.microsoft.com/office/drawing/2014/main" id="{A408593C-3676-4DEA-8E50-BA7CF88B83F0}"/>
              </a:ext>
            </a:extLst>
          </p:cNvPr>
          <p:cNvSpPr/>
          <p:nvPr/>
        </p:nvSpPr>
        <p:spPr>
          <a:xfrm>
            <a:off x="347730" y="3493166"/>
            <a:ext cx="8177621" cy="52322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これを、マウスボタンを</a:t>
            </a:r>
            <a:r>
              <a:rPr lang="ja-JP" altLang="en-US" sz="1400" b="1" dirty="0">
                <a:latin typeface="メイリオ" panose="020B0604030504040204" pitchFamily="50" charset="-128"/>
                <a:ea typeface="メイリオ" panose="020B0604030504040204" pitchFamily="50" charset="-128"/>
              </a:rPr>
              <a:t>押した時と離した時にそれぞれオンオフ</a:t>
            </a:r>
            <a:r>
              <a:rPr lang="ja-JP" altLang="en-US" sz="1400" dirty="0">
                <a:latin typeface="メイリオ" panose="020B0604030504040204" pitchFamily="50" charset="-128"/>
                <a:ea typeface="メイリオ" panose="020B0604030504040204" pitchFamily="50" charset="-128"/>
              </a:rPr>
              <a:t>させるように変えましょう。</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押している間だけオンになる「モーメンタリ」動作です。</a:t>
            </a:r>
          </a:p>
        </p:txBody>
      </p:sp>
      <p:sp>
        <p:nvSpPr>
          <p:cNvPr id="12" name="正方形/長方形 11">
            <a:extLst>
              <a:ext uri="{FF2B5EF4-FFF2-40B4-BE49-F238E27FC236}">
                <a16:creationId xmlns:a16="http://schemas.microsoft.com/office/drawing/2014/main" id="{F6934DEF-1B84-4032-B827-4C322A52806D}"/>
              </a:ext>
            </a:extLst>
          </p:cNvPr>
          <p:cNvSpPr/>
          <p:nvPr/>
        </p:nvSpPr>
        <p:spPr>
          <a:xfrm>
            <a:off x="347730" y="4045834"/>
            <a:ext cx="8177621" cy="523220"/>
          </a:xfrm>
          <a:prstGeom prst="rect">
            <a:avLst/>
          </a:prstGeom>
        </p:spPr>
        <p:txBody>
          <a:bodyPr wrap="square">
            <a:spAutoFit/>
          </a:bodyPr>
          <a:lstStyle/>
          <a:p>
            <a:pPr marL="285750" indent="-190500">
              <a:buFont typeface="Arial" panose="020B0604020202020204" pitchFamily="34" charset="0"/>
              <a:buChar char="•"/>
            </a:pPr>
            <a:r>
              <a:rPr lang="ja-JP" altLang="en-US" sz="1400" dirty="0">
                <a:solidFill>
                  <a:schemeClr val="accent2"/>
                </a:solidFill>
                <a:latin typeface="メイリオ" panose="020B0604030504040204" pitchFamily="50" charset="-128"/>
                <a:ea typeface="メイリオ" panose="020B0604030504040204" pitchFamily="50" charset="-128"/>
              </a:rPr>
              <a:t>マウスのボタンを押す → </a:t>
            </a:r>
            <a:r>
              <a:rPr lang="en-US" altLang="ja-JP" sz="1400" dirty="0">
                <a:solidFill>
                  <a:schemeClr val="accent2"/>
                </a:solidFill>
                <a:latin typeface="メイリオ" panose="020B0604030504040204" pitchFamily="50" charset="-128"/>
                <a:ea typeface="メイリオ" panose="020B0604030504040204" pitchFamily="50" charset="-128"/>
              </a:rPr>
              <a:t>LED </a:t>
            </a:r>
            <a:r>
              <a:rPr lang="ja-JP" altLang="en-US" sz="1400" dirty="0">
                <a:solidFill>
                  <a:schemeClr val="accent2"/>
                </a:solidFill>
                <a:latin typeface="メイリオ" panose="020B0604030504040204" pitchFamily="50" charset="-128"/>
                <a:ea typeface="メイリオ" panose="020B0604030504040204" pitchFamily="50" charset="-128"/>
              </a:rPr>
              <a:t>を </a:t>
            </a:r>
            <a:r>
              <a:rPr lang="en-US" altLang="ja-JP" sz="1400" dirty="0">
                <a:solidFill>
                  <a:schemeClr val="accent2"/>
                </a:solidFill>
                <a:latin typeface="メイリオ" panose="020B0604030504040204" pitchFamily="50" charset="-128"/>
                <a:ea typeface="メイリオ" panose="020B0604030504040204" pitchFamily="50" charset="-128"/>
              </a:rPr>
              <a:t>ON</a:t>
            </a:r>
          </a:p>
          <a:p>
            <a:pPr marL="285750" indent="-190500">
              <a:buFont typeface="Arial" panose="020B0604020202020204" pitchFamily="34" charset="0"/>
              <a:buChar char="•"/>
            </a:pPr>
            <a:r>
              <a:rPr lang="ja-JP" altLang="en-US" sz="1400" dirty="0">
                <a:solidFill>
                  <a:schemeClr val="accent5">
                    <a:lumMod val="75000"/>
                  </a:schemeClr>
                </a:solidFill>
                <a:latin typeface="メイリオ" panose="020B0604030504040204" pitchFamily="50" charset="-128"/>
                <a:ea typeface="メイリオ" panose="020B0604030504040204" pitchFamily="50" charset="-128"/>
              </a:rPr>
              <a:t>マウスのボタンを離す → </a:t>
            </a:r>
            <a:r>
              <a:rPr lang="en-US" altLang="ja-JP" sz="1400" dirty="0">
                <a:solidFill>
                  <a:schemeClr val="accent5">
                    <a:lumMod val="75000"/>
                  </a:schemeClr>
                </a:solidFill>
                <a:latin typeface="メイリオ" panose="020B0604030504040204" pitchFamily="50" charset="-128"/>
                <a:ea typeface="メイリオ" panose="020B0604030504040204" pitchFamily="50" charset="-128"/>
              </a:rPr>
              <a:t>LED </a:t>
            </a:r>
            <a:r>
              <a:rPr lang="ja-JP" altLang="en-US" sz="1400" dirty="0">
                <a:solidFill>
                  <a:schemeClr val="accent5">
                    <a:lumMod val="75000"/>
                  </a:schemeClr>
                </a:solidFill>
                <a:latin typeface="メイリオ" panose="020B0604030504040204" pitchFamily="50" charset="-128"/>
                <a:ea typeface="メイリオ" panose="020B0604030504040204" pitchFamily="50" charset="-128"/>
              </a:rPr>
              <a:t>を </a:t>
            </a:r>
            <a:r>
              <a:rPr lang="en-US" altLang="ja-JP" sz="1400" dirty="0">
                <a:solidFill>
                  <a:schemeClr val="accent5">
                    <a:lumMod val="75000"/>
                  </a:schemeClr>
                </a:solidFill>
                <a:latin typeface="メイリオ" panose="020B0604030504040204" pitchFamily="50" charset="-128"/>
                <a:ea typeface="メイリオ" panose="020B0604030504040204" pitchFamily="50" charset="-128"/>
              </a:rPr>
              <a:t>OFF</a:t>
            </a:r>
            <a:endParaRPr lang="ja-JP" altLang="en-US" sz="1400" dirty="0">
              <a:solidFill>
                <a:schemeClr val="accent5">
                  <a:lumMod val="75000"/>
                </a:schemeClr>
              </a:solidFill>
              <a:latin typeface="メイリオ" panose="020B0604030504040204" pitchFamily="50" charset="-128"/>
              <a:ea typeface="メイリオ" panose="020B0604030504040204" pitchFamily="50" charset="-128"/>
            </a:endParaRPr>
          </a:p>
        </p:txBody>
      </p:sp>
      <p:sp>
        <p:nvSpPr>
          <p:cNvPr id="13" name="Rectangle 4">
            <a:extLst>
              <a:ext uri="{FF2B5EF4-FFF2-40B4-BE49-F238E27FC236}">
                <a16:creationId xmlns:a16="http://schemas.microsoft.com/office/drawing/2014/main" id="{E999CE0F-1E54-46D1-8F2B-6C6B92D8A717}"/>
              </a:ext>
            </a:extLst>
          </p:cNvPr>
          <p:cNvSpPr>
            <a:spLocks noChangeArrowheads="1"/>
          </p:cNvSpPr>
          <p:nvPr/>
        </p:nvSpPr>
        <p:spPr bwMode="auto">
          <a:xfrm>
            <a:off x="347730" y="4684049"/>
            <a:ext cx="5149304" cy="1634863"/>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onoff.onmousedown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onoff.onmouseup</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offLed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4" name="正方形/長方形 13">
            <a:extLst>
              <a:ext uri="{FF2B5EF4-FFF2-40B4-BE49-F238E27FC236}">
                <a16:creationId xmlns:a16="http://schemas.microsoft.com/office/drawing/2014/main" id="{95C20BC6-4416-4F5E-8536-EF6422F5312D}"/>
              </a:ext>
            </a:extLst>
          </p:cNvPr>
          <p:cNvSpPr/>
          <p:nvPr/>
        </p:nvSpPr>
        <p:spPr>
          <a:xfrm>
            <a:off x="347730" y="6433386"/>
            <a:ext cx="8177621"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これでマウスもタクトスイッチも同じ挙動で揃いました。</a:t>
            </a:r>
          </a:p>
        </p:txBody>
      </p:sp>
      <p:sp>
        <p:nvSpPr>
          <p:cNvPr id="5" name="正方形/長方形 4">
            <a:extLst>
              <a:ext uri="{FF2B5EF4-FFF2-40B4-BE49-F238E27FC236}">
                <a16:creationId xmlns:a16="http://schemas.microsoft.com/office/drawing/2014/main" id="{40020166-2F8D-4624-86F9-526D14DFF68F}"/>
              </a:ext>
            </a:extLst>
          </p:cNvPr>
          <p:cNvSpPr/>
          <p:nvPr/>
        </p:nvSpPr>
        <p:spPr>
          <a:xfrm>
            <a:off x="542259" y="4879320"/>
            <a:ext cx="2782831" cy="64961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C5338FA-A996-4249-B5F2-A35EDFB8B668}"/>
              </a:ext>
            </a:extLst>
          </p:cNvPr>
          <p:cNvSpPr/>
          <p:nvPr/>
        </p:nvSpPr>
        <p:spPr>
          <a:xfrm>
            <a:off x="542259" y="5528930"/>
            <a:ext cx="2782831" cy="6496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19" name="コネクタ: カギ線 18">
            <a:extLst>
              <a:ext uri="{FF2B5EF4-FFF2-40B4-BE49-F238E27FC236}">
                <a16:creationId xmlns:a16="http://schemas.microsoft.com/office/drawing/2014/main" id="{0D57B1E8-14B4-44CD-8264-893DA226DF29}"/>
              </a:ext>
            </a:extLst>
          </p:cNvPr>
          <p:cNvCxnSpPr>
            <a:stCxn id="10" idx="3"/>
            <a:endCxn id="13" idx="3"/>
          </p:cNvCxnSpPr>
          <p:nvPr/>
        </p:nvCxnSpPr>
        <p:spPr>
          <a:xfrm>
            <a:off x="5497034" y="2754499"/>
            <a:ext cx="12700" cy="2746982"/>
          </a:xfrm>
          <a:prstGeom prst="bentConnector3">
            <a:avLst>
              <a:gd name="adj1" fmla="val 2222791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AB18959-B2A1-4465-B7DF-1A2D6067C154}"/>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30</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3231483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マウスクリックのかわりにタクトスイッチを使ってみる</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18"/>
            <a:ext cx="8177621" cy="738664"/>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タクトスイッチから操作する時も同じ処理を呼ぶことになるので、ここで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 </a:t>
            </a:r>
            <a:r>
              <a:rPr lang="en-US" altLang="ja-JP" sz="1400" dirty="0">
                <a:latin typeface="メイリオ" panose="020B0604030504040204" pitchFamily="50" charset="-128"/>
                <a:ea typeface="メイリオ" panose="020B0604030504040204" pitchFamily="50" charset="-128"/>
              </a:rPr>
              <a:t>ON/OFF </a:t>
            </a:r>
            <a:r>
              <a:rPr lang="ja-JP" altLang="en-US" sz="1400" dirty="0">
                <a:latin typeface="メイリオ" panose="020B0604030504040204" pitchFamily="50" charset="-128"/>
                <a:ea typeface="メイリオ" panose="020B0604030504040204" pitchFamily="50" charset="-128"/>
              </a:rPr>
              <a:t>と </a:t>
            </a:r>
            <a:r>
              <a:rPr lang="en-US" altLang="ja-JP" sz="1400" dirty="0" err="1">
                <a:latin typeface="メイリオ" panose="020B0604030504040204" pitchFamily="50" charset="-128"/>
                <a:ea typeface="メイリオ" panose="020B0604030504040204" pitchFamily="50" charset="-128"/>
              </a:rPr>
              <a:t>ledView</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のスタイル切り替えをまとめて関数化しておきましょう。</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すると次のようなコードになります</a:t>
            </a:r>
            <a:r>
              <a:rPr lang="en-US" altLang="ja-JP" sz="1400" dirty="0">
                <a:latin typeface="メイリオ" panose="020B0604030504040204" pitchFamily="50" charset="-128"/>
                <a:ea typeface="メイリオ" panose="020B0604030504040204" pitchFamily="50" charset="-128"/>
              </a:rPr>
              <a:t>:</a:t>
            </a:r>
            <a:endParaRPr lang="ja-JP" altLang="en-US" sz="1400" dirty="0">
              <a:latin typeface="メイリオ" panose="020B0604030504040204" pitchFamily="50" charset="-128"/>
              <a:ea typeface="メイリオ" panose="020B0604030504040204" pitchFamily="50" charset="-128"/>
            </a:endParaRPr>
          </a:p>
        </p:txBody>
      </p:sp>
      <p:sp>
        <p:nvSpPr>
          <p:cNvPr id="10" name="Rectangle 4">
            <a:extLst>
              <a:ext uri="{FF2B5EF4-FFF2-40B4-BE49-F238E27FC236}">
                <a16:creationId xmlns:a16="http://schemas.microsoft.com/office/drawing/2014/main" id="{946A5337-D844-4F45-AB9B-1B4511E34F53}"/>
              </a:ext>
            </a:extLst>
          </p:cNvPr>
          <p:cNvSpPr>
            <a:spLocks noChangeArrowheads="1"/>
          </p:cNvSpPr>
          <p:nvPr/>
        </p:nvSpPr>
        <p:spPr bwMode="auto">
          <a:xfrm>
            <a:off x="347729" y="2414314"/>
            <a:ext cx="6435207" cy="4094327"/>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port;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(v)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if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else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window</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.onload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async 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mainFunction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navigator</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.requestGPIOAccess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port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gpioAccess.ports.</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get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26</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export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"out"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onoff.onmousedown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onoff.onmouseup</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offLed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5" name="右中かっこ 4">
            <a:extLst>
              <a:ext uri="{FF2B5EF4-FFF2-40B4-BE49-F238E27FC236}">
                <a16:creationId xmlns:a16="http://schemas.microsoft.com/office/drawing/2014/main" id="{54F55AAD-4020-4B23-BF64-C89B899E5CC3}"/>
              </a:ext>
            </a:extLst>
          </p:cNvPr>
          <p:cNvSpPr/>
          <p:nvPr/>
        </p:nvSpPr>
        <p:spPr>
          <a:xfrm>
            <a:off x="4084110" y="2838893"/>
            <a:ext cx="138223" cy="1520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01BAABE-5F93-433A-848C-75C117FBD6A8}"/>
              </a:ext>
            </a:extLst>
          </p:cNvPr>
          <p:cNvSpPr txBox="1"/>
          <p:nvPr/>
        </p:nvSpPr>
        <p:spPr>
          <a:xfrm>
            <a:off x="4572000" y="3423967"/>
            <a:ext cx="1667059" cy="307777"/>
          </a:xfrm>
          <a:prstGeom prst="rect">
            <a:avLst/>
          </a:prstGeom>
          <a:noFill/>
        </p:spPr>
        <p:txBody>
          <a:bodyPr wrap="none" rtlCol="0">
            <a:spAutoFit/>
          </a:bodyPr>
          <a:lstStyle/>
          <a:p>
            <a:r>
              <a:rPr kumimoji="1" lang="en-US" altLang="ja-JP" sz="1400" dirty="0" err="1">
                <a:solidFill>
                  <a:schemeClr val="accent6"/>
                </a:solidFill>
                <a:latin typeface="メイリオ" panose="020B0604030504040204" pitchFamily="50" charset="-128"/>
                <a:ea typeface="メイリオ" panose="020B0604030504040204" pitchFamily="50" charset="-128"/>
              </a:rPr>
              <a:t>ledOnOff</a:t>
            </a:r>
            <a:r>
              <a:rPr kumimoji="1" lang="ja-JP" altLang="en-US" sz="1400" dirty="0">
                <a:solidFill>
                  <a:schemeClr val="accent6"/>
                </a:solidFill>
                <a:latin typeface="メイリオ" panose="020B0604030504040204" pitchFamily="50" charset="-128"/>
                <a:ea typeface="メイリオ" panose="020B0604030504040204" pitchFamily="50" charset="-128"/>
              </a:rPr>
              <a:t>を関数化</a:t>
            </a:r>
          </a:p>
        </p:txBody>
      </p:sp>
      <p:cxnSp>
        <p:nvCxnSpPr>
          <p:cNvPr id="12" name="コネクタ: カギ線 11">
            <a:extLst>
              <a:ext uri="{FF2B5EF4-FFF2-40B4-BE49-F238E27FC236}">
                <a16:creationId xmlns:a16="http://schemas.microsoft.com/office/drawing/2014/main" id="{0AA6ACAA-1556-45D6-8198-B4E0FC0B861D}"/>
              </a:ext>
            </a:extLst>
          </p:cNvPr>
          <p:cNvCxnSpPr>
            <a:cxnSpLocks/>
          </p:cNvCxnSpPr>
          <p:nvPr/>
        </p:nvCxnSpPr>
        <p:spPr>
          <a:xfrm rot="10800000" flipV="1">
            <a:off x="1658682" y="3731742"/>
            <a:ext cx="3746849" cy="1807820"/>
          </a:xfrm>
          <a:prstGeom prst="bentConnector3">
            <a:avLst>
              <a:gd name="adj1" fmla="val 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57E26CFC-6847-42BE-AD51-0A384A79CE26}"/>
              </a:ext>
            </a:extLst>
          </p:cNvPr>
          <p:cNvCxnSpPr>
            <a:cxnSpLocks/>
            <a:stCxn id="9" idx="2"/>
          </p:cNvCxnSpPr>
          <p:nvPr/>
        </p:nvCxnSpPr>
        <p:spPr>
          <a:xfrm rot="5400000">
            <a:off x="2595453" y="3200215"/>
            <a:ext cx="2278548" cy="3341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ED7B2A19-6F9E-43AC-AF94-40AD79BCE766}"/>
              </a:ext>
            </a:extLst>
          </p:cNvPr>
          <p:cNvSpPr txBox="1"/>
          <p:nvPr/>
        </p:nvSpPr>
        <p:spPr>
          <a:xfrm>
            <a:off x="4436540" y="6152724"/>
            <a:ext cx="1492716" cy="261610"/>
          </a:xfrm>
          <a:prstGeom prst="rect">
            <a:avLst/>
          </a:prstGeom>
          <a:noFill/>
        </p:spPr>
        <p:txBody>
          <a:bodyPr wrap="none" rtlCol="0">
            <a:spAutoFit/>
          </a:bodyPr>
          <a:lstStyle/>
          <a:p>
            <a:r>
              <a:rPr kumimoji="1" lang="en-US" altLang="ja-JP" sz="1100" dirty="0">
                <a:solidFill>
                  <a:schemeClr val="accent6"/>
                </a:solidFill>
                <a:latin typeface="メイリオ" panose="020B0604030504040204" pitchFamily="50" charset="-128"/>
                <a:ea typeface="メイリオ" panose="020B0604030504040204" pitchFamily="50" charset="-128"/>
              </a:rPr>
              <a:t>Main</a:t>
            </a:r>
            <a:r>
              <a:rPr kumimoji="1" lang="ja-JP" altLang="en-US" sz="1100" dirty="0">
                <a:solidFill>
                  <a:schemeClr val="accent6"/>
                </a:solidFill>
                <a:latin typeface="メイリオ" panose="020B0604030504040204" pitchFamily="50" charset="-128"/>
                <a:ea typeface="メイリオ" panose="020B0604030504040204" pitchFamily="50" charset="-128"/>
              </a:rPr>
              <a:t>処理で呼び出し</a:t>
            </a:r>
          </a:p>
        </p:txBody>
      </p:sp>
      <p:sp>
        <p:nvSpPr>
          <p:cNvPr id="17" name="テキスト ボックス 16">
            <a:extLst>
              <a:ext uri="{FF2B5EF4-FFF2-40B4-BE49-F238E27FC236}">
                <a16:creationId xmlns:a16="http://schemas.microsoft.com/office/drawing/2014/main" id="{710B3B5C-66C5-4F4B-9D38-CEA0E88757E9}"/>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31</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486392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部品と配線について</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156954" y="1511668"/>
            <a:ext cx="4768607"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今回追加するのは下記部品です。</a:t>
            </a:r>
          </a:p>
        </p:txBody>
      </p:sp>
      <p:sp>
        <p:nvSpPr>
          <p:cNvPr id="9" name="正方形/長方形 8">
            <a:extLst>
              <a:ext uri="{FF2B5EF4-FFF2-40B4-BE49-F238E27FC236}">
                <a16:creationId xmlns:a16="http://schemas.microsoft.com/office/drawing/2014/main" id="{EA9B3E8E-46F8-4D68-A61A-BD0FFC641E25}"/>
              </a:ext>
            </a:extLst>
          </p:cNvPr>
          <p:cNvSpPr/>
          <p:nvPr/>
        </p:nvSpPr>
        <p:spPr>
          <a:xfrm>
            <a:off x="3141732" y="1886387"/>
            <a:ext cx="4783829" cy="523220"/>
          </a:xfrm>
          <a:prstGeom prst="rect">
            <a:avLst/>
          </a:prstGeom>
        </p:spPr>
        <p:txBody>
          <a:bodyPr wrap="square">
            <a:spAutoFit/>
          </a:bodyPr>
          <a:lstStyle/>
          <a:p>
            <a:pPr marL="285750" indent="-19050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前述のタクトスイッチ </a:t>
            </a:r>
            <a:r>
              <a:rPr lang="en-US" altLang="ja-JP" sz="1400" dirty="0">
                <a:latin typeface="メイリオ" panose="020B0604030504040204" pitchFamily="50" charset="-128"/>
                <a:ea typeface="メイリオ" panose="020B0604030504040204" pitchFamily="50" charset="-128"/>
              </a:rPr>
              <a:t>× 1</a:t>
            </a:r>
          </a:p>
          <a:p>
            <a:pPr marL="285750" indent="-19050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ジャンパーワイヤー（オスーメス）</a:t>
            </a:r>
            <a:r>
              <a:rPr lang="en-US" altLang="ja-JP" sz="1400" dirty="0">
                <a:latin typeface="メイリオ" panose="020B0604030504040204" pitchFamily="50" charset="-128"/>
                <a:ea typeface="メイリオ" panose="020B0604030504040204" pitchFamily="50" charset="-128"/>
              </a:rPr>
              <a:t>× 2</a:t>
            </a:r>
            <a:endParaRPr lang="ja-JP" altLang="en-US" sz="1400" dirty="0">
              <a:latin typeface="メイリオ" panose="020B0604030504040204" pitchFamily="50" charset="-128"/>
              <a:ea typeface="メイリオ" panose="020B0604030504040204" pitchFamily="50" charset="-128"/>
            </a:endParaRPr>
          </a:p>
        </p:txBody>
      </p:sp>
      <p:pic>
        <p:nvPicPr>
          <p:cNvPr id="3074" name="Picture 2" descr="追加する部品">
            <a:extLst>
              <a:ext uri="{FF2B5EF4-FFF2-40B4-BE49-F238E27FC236}">
                <a16:creationId xmlns:a16="http://schemas.microsoft.com/office/drawing/2014/main" id="{8EE61215-3247-4B4F-BF55-FD796A6B4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28" y="1444726"/>
            <a:ext cx="2354527" cy="1765895"/>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0C8DB344-BA0B-4EE0-86A1-63F85454592C}"/>
              </a:ext>
            </a:extLst>
          </p:cNvPr>
          <p:cNvSpPr/>
          <p:nvPr/>
        </p:nvSpPr>
        <p:spPr>
          <a:xfrm>
            <a:off x="347730" y="3388362"/>
            <a:ext cx="8177621"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下図のように、さきほどの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の配線にタクトスイッチを追加しましょう。</a:t>
            </a:r>
          </a:p>
        </p:txBody>
      </p:sp>
      <p:pic>
        <p:nvPicPr>
          <p:cNvPr id="3076" name="Picture 4" descr="スイッチを追加した配線">
            <a:extLst>
              <a:ext uri="{FF2B5EF4-FFF2-40B4-BE49-F238E27FC236}">
                <a16:creationId xmlns:a16="http://schemas.microsoft.com/office/drawing/2014/main" id="{65BDC280-6372-4299-93A3-04B481776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23" y="4044218"/>
            <a:ext cx="4251277" cy="25426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スイッチを追加した配線">
            <a:extLst>
              <a:ext uri="{FF2B5EF4-FFF2-40B4-BE49-F238E27FC236}">
                <a16:creationId xmlns:a16="http://schemas.microsoft.com/office/drawing/2014/main" id="{CADC37B3-9C49-4C6B-815A-CCBAABB803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656" b="23208"/>
          <a:stretch/>
        </p:blipFill>
        <p:spPr bwMode="auto">
          <a:xfrm>
            <a:off x="4793339" y="3817021"/>
            <a:ext cx="4002932" cy="299704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3177BB56-C76D-4E18-9AC0-4883DE86F62E}"/>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32</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3621877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今回のスイッチは「プルアップ」回路で接続</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494012"/>
            <a:ext cx="5425273" cy="2031325"/>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上記回路ではスイッチが下記のように接続されています。</a:t>
            </a:r>
          </a:p>
          <a:p>
            <a:endParaRPr lang="ja-JP" altLang="en-US" sz="1400" dirty="0">
              <a:latin typeface="メイリオ" panose="020B0604030504040204" pitchFamily="50" charset="-128"/>
              <a:ea typeface="メイリオ" panose="020B0604030504040204" pitchFamily="50" charset="-128"/>
            </a:endParaRPr>
          </a:p>
          <a:p>
            <a:pPr marL="285750" indent="-190500">
              <a:buFont typeface="Arial" panose="020B0604020202020204" pitchFamily="34" charset="0"/>
              <a:buChar char="•"/>
            </a:pPr>
            <a:r>
              <a:rPr lang="en-US" altLang="ja-JP" sz="1400" dirty="0">
                <a:latin typeface="メイリオ" panose="020B0604030504040204" pitchFamily="50" charset="-128"/>
                <a:ea typeface="メイリオ" panose="020B0604030504040204" pitchFamily="50" charset="-128"/>
              </a:rPr>
              <a:t>Port 5 </a:t>
            </a:r>
            <a:r>
              <a:rPr lang="ja-JP" altLang="en-US" sz="1400" dirty="0">
                <a:latin typeface="メイリオ" panose="020B0604030504040204" pitchFamily="50" charset="-128"/>
                <a:ea typeface="メイリオ" panose="020B0604030504040204" pitchFamily="50" charset="-128"/>
              </a:rPr>
              <a:t>にスイッチを接続</a:t>
            </a:r>
          </a:p>
          <a:p>
            <a:pPr marL="285750" indent="-190500">
              <a:buFont typeface="Arial" panose="020B0604020202020204" pitchFamily="34" charset="0"/>
              <a:buChar char="•"/>
            </a:pPr>
            <a:r>
              <a:rPr lang="en-US" altLang="ja-JP" sz="1400" dirty="0">
                <a:latin typeface="メイリオ" panose="020B0604030504040204" pitchFamily="50" charset="-128"/>
                <a:ea typeface="メイリオ" panose="020B0604030504040204" pitchFamily="50" charset="-128"/>
              </a:rPr>
              <a:t>GND </a:t>
            </a:r>
            <a:r>
              <a:rPr lang="ja-JP" altLang="en-US" sz="1400" dirty="0">
                <a:latin typeface="メイリオ" panose="020B0604030504040204" pitchFamily="50" charset="-128"/>
                <a:ea typeface="メイリオ" panose="020B0604030504040204" pitchFamily="50" charset="-128"/>
              </a:rPr>
              <a:t>にスイッチの反対側を接続</a:t>
            </a:r>
            <a:endParaRPr lang="en-US" altLang="ja-JP" sz="1400" dirty="0">
              <a:latin typeface="メイリオ" panose="020B0604030504040204" pitchFamily="50" charset="-128"/>
              <a:ea typeface="メイリオ" panose="020B0604030504040204" pitchFamily="50" charset="-128"/>
            </a:endParaRPr>
          </a:p>
          <a:p>
            <a:pPr marL="285750" indent="-190500">
              <a:buFont typeface="Arial" panose="020B0604020202020204" pitchFamily="34" charset="0"/>
              <a:buChar char="•"/>
            </a:pPr>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これでどのようになるかというと、下記のようになります。</a:t>
            </a:r>
          </a:p>
          <a:p>
            <a:endParaRPr lang="ja-JP" altLang="en-US" sz="1400" dirty="0">
              <a:latin typeface="メイリオ" panose="020B0604030504040204" pitchFamily="50" charset="-128"/>
              <a:ea typeface="メイリオ" panose="020B0604030504040204" pitchFamily="50" charset="-128"/>
            </a:endParaRPr>
          </a:p>
          <a:p>
            <a:pPr marL="285750" indent="-19050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スイッチを押す前は、</a:t>
            </a:r>
            <a:r>
              <a:rPr lang="en-US" altLang="ja-JP" sz="1400" dirty="0">
                <a:latin typeface="メイリオ" panose="020B0604030504040204" pitchFamily="50" charset="-128"/>
                <a:ea typeface="メイリオ" panose="020B0604030504040204" pitchFamily="50" charset="-128"/>
              </a:rPr>
              <a:t>Port 5 </a:t>
            </a:r>
            <a:r>
              <a:rPr lang="ja-JP" altLang="en-US" sz="1400" dirty="0">
                <a:latin typeface="メイリオ" panose="020B0604030504040204" pitchFamily="50" charset="-128"/>
                <a:ea typeface="メイリオ" panose="020B0604030504040204" pitchFamily="50" charset="-128"/>
              </a:rPr>
              <a:t>は </a:t>
            </a:r>
            <a:r>
              <a:rPr lang="en-US" altLang="ja-JP" sz="1400" dirty="0">
                <a:latin typeface="メイリオ" panose="020B0604030504040204" pitchFamily="50" charset="-128"/>
                <a:ea typeface="メイリオ" panose="020B0604030504040204" pitchFamily="50" charset="-128"/>
              </a:rPr>
              <a:t>HIGH (3.3V)</a:t>
            </a:r>
          </a:p>
          <a:p>
            <a:pPr marL="285750" indent="-19050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スイッチを押している間、</a:t>
            </a:r>
            <a:r>
              <a:rPr lang="en-US" altLang="ja-JP" sz="1400" dirty="0">
                <a:latin typeface="メイリオ" panose="020B0604030504040204" pitchFamily="50" charset="-128"/>
                <a:ea typeface="メイリオ" panose="020B0604030504040204" pitchFamily="50" charset="-128"/>
              </a:rPr>
              <a:t>Port 5 </a:t>
            </a:r>
            <a:r>
              <a:rPr lang="ja-JP" altLang="en-US" sz="1400" dirty="0">
                <a:latin typeface="メイリオ" panose="020B0604030504040204" pitchFamily="50" charset="-128"/>
                <a:ea typeface="メイリオ" panose="020B0604030504040204" pitchFamily="50" charset="-128"/>
              </a:rPr>
              <a:t>は </a:t>
            </a:r>
            <a:r>
              <a:rPr lang="en-US" altLang="ja-JP" sz="1400" dirty="0">
                <a:latin typeface="メイリオ" panose="020B0604030504040204" pitchFamily="50" charset="-128"/>
                <a:ea typeface="メイリオ" panose="020B0604030504040204" pitchFamily="50" charset="-128"/>
              </a:rPr>
              <a:t>LOW (0V)</a:t>
            </a:r>
          </a:p>
        </p:txBody>
      </p:sp>
      <p:pic>
        <p:nvPicPr>
          <p:cNvPr id="6146" name="Picture 2" descr="初期状態でPullupされているPortの一覧">
            <a:extLst>
              <a:ext uri="{FF2B5EF4-FFF2-40B4-BE49-F238E27FC236}">
                <a16:creationId xmlns:a16="http://schemas.microsoft.com/office/drawing/2014/main" id="{4E7141E4-E152-4967-8F05-CD919F6AC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003" y="1494012"/>
            <a:ext cx="2204255" cy="2011238"/>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BD79BBC8-384F-4E91-A516-3127D9B7387E}"/>
              </a:ext>
            </a:extLst>
          </p:cNvPr>
          <p:cNvSpPr/>
          <p:nvPr/>
        </p:nvSpPr>
        <p:spPr>
          <a:xfrm>
            <a:off x="332508" y="3581180"/>
            <a:ext cx="8448540" cy="1169551"/>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実は、</a:t>
            </a:r>
            <a:r>
              <a:rPr lang="en-US" altLang="ja-JP" sz="1400" dirty="0">
                <a:latin typeface="メイリオ" panose="020B0604030504040204" pitchFamily="50" charset="-128"/>
                <a:ea typeface="メイリオ" panose="020B0604030504040204" pitchFamily="50" charset="-128"/>
              </a:rPr>
              <a:t>Raspi3 </a:t>
            </a:r>
            <a:r>
              <a:rPr lang="ja-JP" altLang="en-US" sz="1400" dirty="0">
                <a:latin typeface="メイリオ" panose="020B0604030504040204" pitchFamily="50" charset="-128"/>
                <a:ea typeface="メイリオ" panose="020B0604030504040204" pitchFamily="50" charset="-128"/>
              </a:rPr>
              <a:t>の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ポートのいくつかは、初期状態で「プルアップ」されています。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プルアップとは、回路を初期状態で「</a:t>
            </a:r>
            <a:r>
              <a:rPr lang="en-US" altLang="ja-JP" sz="1400" dirty="0">
                <a:latin typeface="メイリオ" panose="020B0604030504040204" pitchFamily="50" charset="-128"/>
                <a:ea typeface="メイリオ" panose="020B0604030504040204" pitchFamily="50" charset="-128"/>
              </a:rPr>
              <a:t>HIGH </a:t>
            </a:r>
            <a:r>
              <a:rPr lang="ja-JP" altLang="en-US" sz="1400" dirty="0">
                <a:latin typeface="メイリオ" panose="020B0604030504040204" pitchFamily="50" charset="-128"/>
                <a:ea typeface="メイリオ" panose="020B0604030504040204" pitchFamily="50" charset="-128"/>
              </a:rPr>
              <a:t>にしておく」ことですが、</a:t>
            </a:r>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で利用可能な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ポートのうち、図のポート番号がプルアップ状態となっています。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今回の回路では、このうち、</a:t>
            </a:r>
            <a:r>
              <a:rPr lang="en-US" altLang="ja-JP" sz="1400" b="1" dirty="0">
                <a:latin typeface="メイリオ" panose="020B0604030504040204" pitchFamily="50" charset="-128"/>
                <a:ea typeface="メイリオ" panose="020B0604030504040204" pitchFamily="50" charset="-128"/>
              </a:rPr>
              <a:t>Port 5</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を利用しています。 さきほどの動作となるメカニズムは下図の通りです。</a:t>
            </a:r>
          </a:p>
        </p:txBody>
      </p:sp>
      <p:sp>
        <p:nvSpPr>
          <p:cNvPr id="17" name="正方形/長方形 16">
            <a:extLst>
              <a:ext uri="{FF2B5EF4-FFF2-40B4-BE49-F238E27FC236}">
                <a16:creationId xmlns:a16="http://schemas.microsoft.com/office/drawing/2014/main" id="{7766D389-E1DE-405F-8DA0-278449F285D0}"/>
              </a:ext>
            </a:extLst>
          </p:cNvPr>
          <p:cNvSpPr/>
          <p:nvPr/>
        </p:nvSpPr>
        <p:spPr>
          <a:xfrm>
            <a:off x="6112062" y="1736092"/>
            <a:ext cx="1127860" cy="261610"/>
          </a:xfrm>
          <a:prstGeom prst="rect">
            <a:avLst/>
          </a:prstGeom>
        </p:spPr>
        <p:txBody>
          <a:bodyPr wrap="square">
            <a:spAutoFit/>
          </a:bodyPr>
          <a:lstStyle/>
          <a:p>
            <a:r>
              <a:rPr lang="en-US" altLang="ja-JP" sz="1100" dirty="0">
                <a:solidFill>
                  <a:srgbClr val="FF0000"/>
                </a:solidFill>
                <a:latin typeface="メイリオ" panose="020B0604030504040204" pitchFamily="50" charset="-128"/>
                <a:ea typeface="メイリオ" panose="020B0604030504040204" pitchFamily="50" charset="-128"/>
              </a:rPr>
              <a:t>PORT</a:t>
            </a:r>
            <a:r>
              <a:rPr lang="ja-JP" altLang="en-US" sz="1100" dirty="0">
                <a:solidFill>
                  <a:srgbClr val="FF0000"/>
                </a:solidFill>
                <a:latin typeface="メイリオ" panose="020B0604030504040204" pitchFamily="50" charset="-128"/>
                <a:ea typeface="メイリオ" panose="020B0604030504040204" pitchFamily="50" charset="-128"/>
              </a:rPr>
              <a:t> </a:t>
            </a:r>
            <a:r>
              <a:rPr lang="en-US" altLang="ja-JP" sz="1100" dirty="0">
                <a:solidFill>
                  <a:srgbClr val="FF0000"/>
                </a:solidFill>
                <a:latin typeface="メイリオ" panose="020B0604030504040204" pitchFamily="50" charset="-128"/>
                <a:ea typeface="メイリオ" panose="020B0604030504040204" pitchFamily="50" charset="-128"/>
              </a:rPr>
              <a:t>4</a:t>
            </a:r>
          </a:p>
        </p:txBody>
      </p:sp>
      <p:sp>
        <p:nvSpPr>
          <p:cNvPr id="18" name="正方形/長方形 17">
            <a:extLst>
              <a:ext uri="{FF2B5EF4-FFF2-40B4-BE49-F238E27FC236}">
                <a16:creationId xmlns:a16="http://schemas.microsoft.com/office/drawing/2014/main" id="{14D8EE4F-2481-4F68-A8C0-71B52CBBFF82}"/>
              </a:ext>
            </a:extLst>
          </p:cNvPr>
          <p:cNvSpPr/>
          <p:nvPr/>
        </p:nvSpPr>
        <p:spPr>
          <a:xfrm>
            <a:off x="5968266" y="2847958"/>
            <a:ext cx="1127860" cy="261610"/>
          </a:xfrm>
          <a:prstGeom prst="rect">
            <a:avLst/>
          </a:prstGeom>
        </p:spPr>
        <p:txBody>
          <a:bodyPr wrap="square">
            <a:spAutoFit/>
          </a:bodyPr>
          <a:lstStyle/>
          <a:p>
            <a:r>
              <a:rPr lang="en-US" altLang="ja-JP" sz="1100" dirty="0">
                <a:solidFill>
                  <a:srgbClr val="FF0000"/>
                </a:solidFill>
                <a:latin typeface="メイリオ" panose="020B0604030504040204" pitchFamily="50" charset="-128"/>
                <a:ea typeface="メイリオ" panose="020B0604030504040204" pitchFamily="50" charset="-128"/>
              </a:rPr>
              <a:t>PORT</a:t>
            </a:r>
            <a:r>
              <a:rPr lang="ja-JP" altLang="en-US" sz="1100" dirty="0">
                <a:solidFill>
                  <a:srgbClr val="FF0000"/>
                </a:solidFill>
                <a:latin typeface="メイリオ" panose="020B0604030504040204" pitchFamily="50" charset="-128"/>
                <a:ea typeface="メイリオ" panose="020B0604030504040204" pitchFamily="50" charset="-128"/>
              </a:rPr>
              <a:t> ５，６</a:t>
            </a:r>
            <a:endParaRPr lang="en-US" altLang="ja-JP" sz="1100" dirty="0">
              <a:solidFill>
                <a:srgbClr val="FF0000"/>
              </a:solidFill>
              <a:latin typeface="メイリオ" panose="020B0604030504040204" pitchFamily="50" charset="-128"/>
              <a:ea typeface="メイリオ" panose="020B0604030504040204" pitchFamily="50" charset="-128"/>
            </a:endParaRPr>
          </a:p>
        </p:txBody>
      </p:sp>
      <p:pic>
        <p:nvPicPr>
          <p:cNvPr id="6148" name="Picture 4" descr="スイッチの動作">
            <a:extLst>
              <a:ext uri="{FF2B5EF4-FFF2-40B4-BE49-F238E27FC236}">
                <a16:creationId xmlns:a16="http://schemas.microsoft.com/office/drawing/2014/main" id="{09EF5032-7C72-4328-B0D9-8177F6559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758" y="4520293"/>
            <a:ext cx="7110484" cy="2428181"/>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B8910A75-1570-49A7-A7B9-FE658021C65D}"/>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33</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221885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スイッチに反応するようにする </a:t>
            </a:r>
            <a:r>
              <a:rPr lang="en-US" altLang="ja-JP" u="sng" dirty="0">
                <a:latin typeface="メイリオ" panose="020B0604030504040204" pitchFamily="50" charset="-128"/>
                <a:ea typeface="メイリオ" panose="020B0604030504040204" pitchFamily="50" charset="-128"/>
              </a:rPr>
              <a:t>(</a:t>
            </a:r>
            <a:r>
              <a:rPr lang="en-US" altLang="ja-JP" u="sng" dirty="0" err="1">
                <a:latin typeface="メイリオ" panose="020B0604030504040204" pitchFamily="50" charset="-128"/>
                <a:ea typeface="メイリオ" panose="020B0604030504040204" pitchFamily="50" charset="-128"/>
              </a:rPr>
              <a:t>port.read</a:t>
            </a:r>
            <a:r>
              <a:rPr lang="en-US" altLang="ja-JP" u="sng" dirty="0">
                <a:latin typeface="メイリオ" panose="020B0604030504040204" pitchFamily="50" charset="-128"/>
                <a:ea typeface="メイリオ" panose="020B0604030504040204" pitchFamily="50" charset="-128"/>
              </a:rPr>
              <a:t>()</a:t>
            </a:r>
            <a:r>
              <a:rPr lang="ja-JP" altLang="en-US" u="sng" dirty="0">
                <a:latin typeface="メイリオ" panose="020B0604030504040204" pitchFamily="50" charset="-128"/>
                <a:ea typeface="メイリオ" panose="020B0604030504040204" pitchFamily="50" charset="-128"/>
              </a:rPr>
              <a:t>を使ってみる</a:t>
            </a:r>
            <a:r>
              <a:rPr lang="en-US" altLang="ja-JP" u="sng" dirty="0">
                <a:latin typeface="メイリオ" panose="020B0604030504040204" pitchFamily="50" charset="-128"/>
                <a:ea typeface="メイリオ" panose="020B0604030504040204" pitchFamily="50" charset="-128"/>
              </a:rPr>
              <a:t>)</a:t>
            </a:r>
            <a:endParaRPr lang="ja-JP" altLang="en-US" u="sng"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18"/>
            <a:ext cx="8177621" cy="52322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いよいよ、スイッチに対応させます。まずは、単純に「</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ポートの状態を読み込む」 </a:t>
            </a:r>
            <a:r>
              <a:rPr lang="en-US" altLang="ja-JP" sz="1400" dirty="0" err="1">
                <a:latin typeface="メイリオ" panose="020B0604030504040204" pitchFamily="50" charset="-128"/>
                <a:ea typeface="メイリオ" panose="020B0604030504040204" pitchFamily="50" charset="-128"/>
              </a:rPr>
              <a:t>port.read</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を使います。</a:t>
            </a:r>
            <a:r>
              <a:rPr lang="en-US" altLang="ja-JP" sz="1400" dirty="0" err="1">
                <a:latin typeface="メイリオ" panose="020B0604030504040204" pitchFamily="50" charset="-128"/>
                <a:ea typeface="メイリオ" panose="020B0604030504040204" pitchFamily="50" charset="-128"/>
              </a:rPr>
              <a:t>port.read</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で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を読み込むコードは次のように書けます。</a:t>
            </a:r>
          </a:p>
        </p:txBody>
      </p:sp>
      <p:sp>
        <p:nvSpPr>
          <p:cNvPr id="10" name="Rectangle 4">
            <a:extLst>
              <a:ext uri="{FF2B5EF4-FFF2-40B4-BE49-F238E27FC236}">
                <a16:creationId xmlns:a16="http://schemas.microsoft.com/office/drawing/2014/main" id="{946A5337-D844-4F45-AB9B-1B4511E34F53}"/>
              </a:ext>
            </a:extLst>
          </p:cNvPr>
          <p:cNvSpPr>
            <a:spLocks noChangeArrowheads="1"/>
          </p:cNvSpPr>
          <p:nvPr/>
        </p:nvSpPr>
        <p:spPr bwMode="auto">
          <a:xfrm>
            <a:off x="347729" y="2198870"/>
            <a:ext cx="6435207" cy="858229"/>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navigator</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.requestGPIOAccess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write</a:t>
            </a:r>
            <a:r>
              <a:rPr lang="ja-JP" altLang="en-US" sz="1000" dirty="0">
                <a:latin typeface="メイリオ" panose="020B0604030504040204" pitchFamily="50" charset="-128"/>
                <a:ea typeface="メイリオ" panose="020B0604030504040204" pitchFamily="50" charset="-128"/>
                <a:cs typeface="Arial" panose="020B0604020202020204" pitchFamily="34" charset="0"/>
              </a:rPr>
              <a:t>と一緒。</a:t>
            </a: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port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gpioAccess.ports.</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get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5</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Port 5 </a:t>
            </a:r>
            <a:r>
              <a:rPr lang="ja-JP" altLang="en-US" sz="1000" dirty="0">
                <a:latin typeface="メイリオ" panose="020B0604030504040204" pitchFamily="50" charset="-128"/>
                <a:ea typeface="メイリオ" panose="020B0604030504040204" pitchFamily="50" charset="-128"/>
                <a:cs typeface="Arial" panose="020B0604020202020204" pitchFamily="34" charset="0"/>
              </a:rPr>
              <a:t>を取得</a:t>
            </a: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export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"in"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Port 5 </a:t>
            </a:r>
            <a:r>
              <a:rPr lang="ja-JP" altLang="en-US" sz="1000" dirty="0">
                <a:latin typeface="メイリオ" panose="020B0604030504040204" pitchFamily="50" charset="-128"/>
                <a:ea typeface="メイリオ" panose="020B0604030504040204" pitchFamily="50" charset="-128"/>
                <a:cs typeface="Arial" panose="020B0604020202020204" pitchFamily="34" charset="0"/>
              </a:rPr>
              <a:t>を「入力モード」に。</a:t>
            </a: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port.read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Port 5</a:t>
            </a:r>
            <a:r>
              <a:rPr lang="ja-JP" altLang="en-US" sz="1000" dirty="0">
                <a:latin typeface="メイリオ" panose="020B0604030504040204" pitchFamily="50" charset="-128"/>
                <a:ea typeface="メイリオ" panose="020B0604030504040204" pitchFamily="50" charset="-128"/>
                <a:cs typeface="Arial" panose="020B0604020202020204" pitchFamily="34" charset="0"/>
              </a:rPr>
              <a:t>の状態を読み込む</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2" name="正方形/長方形 11">
            <a:extLst>
              <a:ext uri="{FF2B5EF4-FFF2-40B4-BE49-F238E27FC236}">
                <a16:creationId xmlns:a16="http://schemas.microsoft.com/office/drawing/2014/main" id="{D6765ED3-FF0F-4713-B9BB-712288B038BB}"/>
              </a:ext>
            </a:extLst>
          </p:cNvPr>
          <p:cNvSpPr/>
          <p:nvPr/>
        </p:nvSpPr>
        <p:spPr>
          <a:xfrm>
            <a:off x="347730" y="3199531"/>
            <a:ext cx="8177621" cy="2739211"/>
          </a:xfrm>
          <a:prstGeom prst="rect">
            <a:avLst/>
          </a:prstGeom>
        </p:spPr>
        <p:txBody>
          <a:bodyPr wrap="square">
            <a:spAutoFit/>
          </a:bodyPr>
          <a:lstStyle/>
          <a:p>
            <a:r>
              <a:rPr lang="en-US" altLang="ja-JP" sz="1600" b="1" dirty="0">
                <a:solidFill>
                  <a:schemeClr val="accent6">
                    <a:lumMod val="75000"/>
                  </a:schemeClr>
                </a:solidFill>
                <a:latin typeface="メイリオ" panose="020B0604030504040204" pitchFamily="50" charset="-128"/>
                <a:ea typeface="メイリオ" panose="020B0604030504040204" pitchFamily="50" charset="-128"/>
              </a:rPr>
              <a:t>await </a:t>
            </a:r>
            <a:r>
              <a:rPr lang="en-US" altLang="ja-JP" sz="1600" b="1" dirty="0" err="1">
                <a:solidFill>
                  <a:schemeClr val="accent6">
                    <a:lumMod val="75000"/>
                  </a:schemeClr>
                </a:solidFill>
                <a:latin typeface="メイリオ" panose="020B0604030504040204" pitchFamily="50" charset="-128"/>
                <a:ea typeface="メイリオ" panose="020B0604030504040204" pitchFamily="50" charset="-128"/>
              </a:rPr>
              <a:t>port.export</a:t>
            </a:r>
            <a:r>
              <a:rPr lang="en-US" altLang="ja-JP" sz="1600" b="1" dirty="0">
                <a:solidFill>
                  <a:schemeClr val="accent6">
                    <a:lumMod val="75000"/>
                  </a:schemeClr>
                </a:solidFill>
                <a:latin typeface="メイリオ" panose="020B0604030504040204" pitchFamily="50" charset="-128"/>
                <a:ea typeface="メイリオ" panose="020B0604030504040204" pitchFamily="50" charset="-128"/>
              </a:rPr>
              <a:t>()</a:t>
            </a:r>
          </a:p>
          <a:p>
            <a:r>
              <a:rPr lang="en-US" altLang="ja-JP" sz="1400" dirty="0" err="1">
                <a:latin typeface="メイリオ" panose="020B0604030504040204" pitchFamily="50" charset="-128"/>
                <a:ea typeface="メイリオ" panose="020B0604030504040204" pitchFamily="50" charset="-128"/>
              </a:rPr>
              <a:t>port.export</a:t>
            </a:r>
            <a:r>
              <a:rPr lang="en-US" altLang="ja-JP" sz="1400" dirty="0">
                <a:latin typeface="メイリオ" panose="020B0604030504040204" pitchFamily="50" charset="-128"/>
                <a:ea typeface="メイリオ" panose="020B0604030504040204" pitchFamily="50" charset="-128"/>
              </a:rPr>
              <a:t>(</a:t>
            </a:r>
            <a:r>
              <a:rPr lang="en-US" altLang="ja-JP" sz="1400" dirty="0">
                <a:solidFill>
                  <a:srgbClr val="C00000"/>
                </a:solidFill>
                <a:latin typeface="メイリオ" panose="020B0604030504040204" pitchFamily="50" charset="-128"/>
                <a:ea typeface="メイリオ" panose="020B0604030504040204" pitchFamily="50" charset="-128"/>
              </a:rPr>
              <a:t>"in"</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により取得した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ポートを「入力モード」で初期化 しています。このモードは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ポートにかかる電圧を </a:t>
            </a:r>
            <a:r>
              <a:rPr lang="en-US" altLang="ja-JP" sz="1400" dirty="0">
                <a:latin typeface="メイリオ" panose="020B0604030504040204" pitchFamily="50" charset="-128"/>
                <a:ea typeface="メイリオ" panose="020B0604030504040204" pitchFamily="50" charset="-128"/>
              </a:rPr>
              <a:t>Web </a:t>
            </a:r>
            <a:r>
              <a:rPr lang="ja-JP" altLang="en-US" sz="1400" dirty="0">
                <a:latin typeface="メイリオ" panose="020B0604030504040204" pitchFamily="50" charset="-128"/>
                <a:ea typeface="メイリオ" panose="020B0604030504040204" pitchFamily="50" charset="-128"/>
              </a:rPr>
              <a:t>アプリ側から読み取りたい時に使います。初期化は非同期処理であり </a:t>
            </a:r>
            <a:r>
              <a:rPr lang="en-US" altLang="ja-JP" sz="1400" b="1" dirty="0">
                <a:latin typeface="メイリオ" panose="020B0604030504040204" pitchFamily="50" charset="-128"/>
                <a:ea typeface="メイリオ" panose="020B0604030504040204" pitchFamily="50" charset="-128"/>
              </a:rPr>
              <a:t>await</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で完了を待つ必要があることに注意してください。</a:t>
            </a:r>
          </a:p>
          <a:p>
            <a:endParaRPr lang="ja-JP" altLang="en-US" sz="1400" dirty="0">
              <a:latin typeface="メイリオ" panose="020B0604030504040204" pitchFamily="50" charset="-128"/>
              <a:ea typeface="メイリオ" panose="020B0604030504040204" pitchFamily="50" charset="-128"/>
            </a:endParaRPr>
          </a:p>
          <a:p>
            <a:r>
              <a:rPr lang="en-US" altLang="ja-JP" sz="1600" b="1" dirty="0">
                <a:solidFill>
                  <a:schemeClr val="accent6">
                    <a:lumMod val="75000"/>
                  </a:schemeClr>
                </a:solidFill>
                <a:latin typeface="メイリオ" panose="020B0604030504040204" pitchFamily="50" charset="-128"/>
                <a:ea typeface="メイリオ" panose="020B0604030504040204" pitchFamily="50" charset="-128"/>
              </a:rPr>
              <a:t>await </a:t>
            </a:r>
            <a:r>
              <a:rPr lang="en-US" altLang="ja-JP" sz="1600" b="1" dirty="0" err="1">
                <a:solidFill>
                  <a:schemeClr val="accent6">
                    <a:lumMod val="75000"/>
                  </a:schemeClr>
                </a:solidFill>
                <a:latin typeface="メイリオ" panose="020B0604030504040204" pitchFamily="50" charset="-128"/>
                <a:ea typeface="メイリオ" panose="020B0604030504040204" pitchFamily="50" charset="-128"/>
              </a:rPr>
              <a:t>port.read</a:t>
            </a:r>
            <a:r>
              <a:rPr lang="en-US" altLang="ja-JP" sz="1600" b="1" dirty="0">
                <a:solidFill>
                  <a:schemeClr val="accent6">
                    <a:lumMod val="75000"/>
                  </a:schemeClr>
                </a:solidFill>
                <a:latin typeface="メイリオ" panose="020B0604030504040204" pitchFamily="50" charset="-128"/>
                <a:ea typeface="メイリオ" panose="020B0604030504040204" pitchFamily="50" charset="-128"/>
              </a:rPr>
              <a:t>()</a:t>
            </a:r>
          </a:p>
          <a:p>
            <a:r>
              <a:rPr lang="en-US" altLang="ja-JP" sz="1400" dirty="0" err="1">
                <a:latin typeface="メイリオ" panose="020B0604030504040204" pitchFamily="50" charset="-128"/>
                <a:ea typeface="メイリオ" panose="020B0604030504040204" pitchFamily="50" charset="-128"/>
              </a:rPr>
              <a:t>port.export</a:t>
            </a:r>
            <a:r>
              <a:rPr lang="en-US" altLang="ja-JP" sz="1400" dirty="0">
                <a:latin typeface="メイリオ" panose="020B0604030504040204" pitchFamily="50" charset="-128"/>
                <a:ea typeface="メイリオ" panose="020B0604030504040204" pitchFamily="50" charset="-128"/>
              </a:rPr>
              <a:t>(</a:t>
            </a:r>
            <a:r>
              <a:rPr lang="en-US" altLang="ja-JP" sz="1400" dirty="0">
                <a:solidFill>
                  <a:srgbClr val="C00000"/>
                </a:solidFill>
                <a:latin typeface="メイリオ" panose="020B0604030504040204" pitchFamily="50" charset="-128"/>
                <a:ea typeface="メイリオ" panose="020B0604030504040204" pitchFamily="50" charset="-128"/>
              </a:rPr>
              <a:t>"in"</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で入力モードに設定した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ポートの現時点の状態を読み取ります。読み取りは非同期処理になるので </a:t>
            </a:r>
            <a:r>
              <a:rPr lang="en-US" altLang="ja-JP" sz="1400" b="1" dirty="0">
                <a:latin typeface="メイリオ" panose="020B0604030504040204" pitchFamily="50" charset="-128"/>
                <a:ea typeface="メイリオ" panose="020B0604030504040204" pitchFamily="50" charset="-128"/>
              </a:rPr>
              <a:t>await</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で完了を待つようにしてください。</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上記コードで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ポートの読み取りが</a:t>
            </a:r>
            <a:r>
              <a:rPr lang="ja-JP" altLang="en-US" sz="1400" b="1" dirty="0">
                <a:latin typeface="メイリオ" panose="020B0604030504040204" pitchFamily="50" charset="-128"/>
                <a:ea typeface="メイリオ" panose="020B0604030504040204" pitchFamily="50" charset="-128"/>
              </a:rPr>
              <a:t>１度だけ</a:t>
            </a:r>
            <a:r>
              <a:rPr lang="ja-JP" altLang="en-US" sz="1400" dirty="0">
                <a:latin typeface="メイリオ" panose="020B0604030504040204" pitchFamily="50" charset="-128"/>
                <a:ea typeface="メイリオ" panose="020B0604030504040204" pitchFamily="50" charset="-128"/>
              </a:rPr>
              <a:t>行えます。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今回は「スイッチが押され状態を監視する」必要がありますので、定期的に </a:t>
            </a:r>
            <a:r>
              <a:rPr lang="en-US" altLang="ja-JP" sz="1400" dirty="0" err="1">
                <a:latin typeface="メイリオ" panose="020B0604030504040204" pitchFamily="50" charset="-128"/>
                <a:ea typeface="メイリオ" panose="020B0604030504040204" pitchFamily="50" charset="-128"/>
              </a:rPr>
              <a:t>port.read</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を繰り返して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ポートの状態を監視する必要があります。</a:t>
            </a:r>
          </a:p>
        </p:txBody>
      </p:sp>
      <p:sp>
        <p:nvSpPr>
          <p:cNvPr id="11" name="テキスト ボックス 10">
            <a:extLst>
              <a:ext uri="{FF2B5EF4-FFF2-40B4-BE49-F238E27FC236}">
                <a16:creationId xmlns:a16="http://schemas.microsoft.com/office/drawing/2014/main" id="{B33C4CE6-3168-49D2-954E-8B4AE625B7EE}"/>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34</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3691389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スイッチに反応するようにする </a:t>
            </a:r>
            <a:r>
              <a:rPr lang="en-US" altLang="ja-JP" u="sng" dirty="0">
                <a:latin typeface="メイリオ" panose="020B0604030504040204" pitchFamily="50" charset="-128"/>
                <a:ea typeface="メイリオ" panose="020B0604030504040204" pitchFamily="50" charset="-128"/>
              </a:rPr>
              <a:t>(</a:t>
            </a:r>
            <a:r>
              <a:rPr lang="en-US" altLang="ja-JP" u="sng" dirty="0" err="1">
                <a:latin typeface="メイリオ" panose="020B0604030504040204" pitchFamily="50" charset="-128"/>
                <a:ea typeface="メイリオ" panose="020B0604030504040204" pitchFamily="50" charset="-128"/>
              </a:rPr>
              <a:t>port.read</a:t>
            </a:r>
            <a:r>
              <a:rPr lang="en-US" altLang="ja-JP" u="sng" dirty="0">
                <a:latin typeface="メイリオ" panose="020B0604030504040204" pitchFamily="50" charset="-128"/>
                <a:ea typeface="メイリオ" panose="020B0604030504040204" pitchFamily="50" charset="-128"/>
              </a:rPr>
              <a:t>()</a:t>
            </a:r>
            <a:r>
              <a:rPr lang="ja-JP" altLang="en-US" u="sng" dirty="0">
                <a:latin typeface="メイリオ" panose="020B0604030504040204" pitchFamily="50" charset="-128"/>
                <a:ea typeface="メイリオ" panose="020B0604030504040204" pitchFamily="50" charset="-128"/>
              </a:rPr>
              <a:t>を使ってみる</a:t>
            </a:r>
            <a:r>
              <a:rPr lang="en-US" altLang="ja-JP" u="sng" dirty="0">
                <a:latin typeface="メイリオ" panose="020B0604030504040204" pitchFamily="50" charset="-128"/>
                <a:ea typeface="メイリオ" panose="020B0604030504040204" pitchFamily="50" charset="-128"/>
              </a:rPr>
              <a:t>)</a:t>
            </a:r>
            <a:endParaRPr lang="ja-JP" altLang="en-US" u="sng"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18"/>
            <a:ext cx="8177621"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の処理と組み合わせた全体のコードは次のようになります</a:t>
            </a:r>
          </a:p>
        </p:txBody>
      </p:sp>
      <p:sp>
        <p:nvSpPr>
          <p:cNvPr id="10" name="Rectangle 4">
            <a:extLst>
              <a:ext uri="{FF2B5EF4-FFF2-40B4-BE49-F238E27FC236}">
                <a16:creationId xmlns:a16="http://schemas.microsoft.com/office/drawing/2014/main" id="{946A5337-D844-4F45-AB9B-1B4511E34F53}"/>
              </a:ext>
            </a:extLst>
          </p:cNvPr>
          <p:cNvSpPr>
            <a:spLocks noChangeArrowheads="1"/>
          </p:cNvSpPr>
          <p:nvPr/>
        </p:nvSpPr>
        <p:spPr bwMode="auto">
          <a:xfrm>
            <a:off x="332508" y="1857356"/>
            <a:ext cx="4062211" cy="4908522"/>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(v)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if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else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window</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.onload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async 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mainFunction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navigator</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.requestGPIOAccess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gpioAccess.ports.</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get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26</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LED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のポート番号</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export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"out"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gpioAccess.ports.get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5</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ﾀｸﾄｽｲｯﾁのポート番号</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export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"in"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onoff.onmousedown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onoff.onmouseup</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offLed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p:txBody>
      </p:sp>
      <p:sp>
        <p:nvSpPr>
          <p:cNvPr id="11" name="Rectangle 4">
            <a:extLst>
              <a:ext uri="{FF2B5EF4-FFF2-40B4-BE49-F238E27FC236}">
                <a16:creationId xmlns:a16="http://schemas.microsoft.com/office/drawing/2014/main" id="{0C2F15C0-53A2-416F-9B14-B7CA45FFE77C}"/>
              </a:ext>
            </a:extLst>
          </p:cNvPr>
          <p:cNvSpPr>
            <a:spLocks noChangeArrowheads="1"/>
          </p:cNvSpPr>
          <p:nvPr/>
        </p:nvSpPr>
        <p:spPr bwMode="auto">
          <a:xfrm>
            <a:off x="4572000" y="1847469"/>
            <a:ext cx="4374398" cy="1441641"/>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switchPort.read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Port 5</a:t>
            </a:r>
            <a:r>
              <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の状態を読み込む</a:t>
            </a: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スイッチは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Pull-up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なので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OFF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で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LED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は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OFF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で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0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なので反転させる</a:t>
            </a: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sleep(</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100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2746C8E2-5865-458B-A84D-37412788F78D}"/>
              </a:ext>
            </a:extLst>
          </p:cNvPr>
          <p:cNvSpPr/>
          <p:nvPr/>
        </p:nvSpPr>
        <p:spPr>
          <a:xfrm>
            <a:off x="4572000" y="4668469"/>
            <a:ext cx="4374399" cy="1569660"/>
          </a:xfrm>
          <a:prstGeom prst="rect">
            <a:avLst/>
          </a:prstGeom>
        </p:spPr>
        <p:txBody>
          <a:bodyPr wrap="square">
            <a:spAutoFit/>
          </a:bodyPr>
          <a:lstStyle/>
          <a:p>
            <a:r>
              <a:rPr lang="ja-JP" altLang="en-US" sz="1200" dirty="0">
                <a:latin typeface="メイリオ" panose="020B0604030504040204" pitchFamily="50" charset="-128"/>
                <a:ea typeface="メイリオ" panose="020B0604030504040204" pitchFamily="50" charset="-128"/>
              </a:rPr>
              <a:t>さて、ここまで出来たらスイッチを押してみてください。</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が押してる間だけ点灯したら成功です。</a:t>
            </a:r>
          </a:p>
          <a:p>
            <a:endParaRPr lang="ja-JP" alt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ただ、このコードでは今度は</a:t>
            </a:r>
            <a:r>
              <a:rPr lang="ja-JP" altLang="en-US" sz="1200" b="1" dirty="0">
                <a:latin typeface="メイリオ" panose="020B0604030504040204" pitchFamily="50" charset="-128"/>
                <a:ea typeface="メイリオ" panose="020B0604030504040204" pitchFamily="50" charset="-128"/>
              </a:rPr>
              <a:t>ブラウザ画面上の「</a:t>
            </a:r>
            <a:r>
              <a:rPr lang="en-US" altLang="ja-JP" sz="1200" b="1" dirty="0">
                <a:latin typeface="メイリオ" panose="020B0604030504040204" pitchFamily="50" charset="-128"/>
                <a:ea typeface="メイリオ" panose="020B0604030504040204" pitchFamily="50" charset="-128"/>
              </a:rPr>
              <a:t>LED ON/OFF</a:t>
            </a:r>
            <a:r>
              <a:rPr lang="ja-JP" altLang="en-US" sz="1200" b="1" dirty="0">
                <a:latin typeface="メイリオ" panose="020B0604030504040204" pitchFamily="50" charset="-128"/>
                <a:ea typeface="メイリオ" panose="020B0604030504040204" pitchFamily="50" charset="-128"/>
              </a:rPr>
              <a:t>」ボタンを押したときに正しく点灯しなくなってしまって</a:t>
            </a:r>
            <a:r>
              <a:rPr lang="ja-JP" altLang="en-US" sz="1200" dirty="0">
                <a:latin typeface="メイリオ" panose="020B0604030504040204" pitchFamily="50" charset="-128"/>
                <a:ea typeface="メイリオ" panose="020B0604030504040204" pitchFamily="50" charset="-128"/>
              </a:rPr>
              <a:t>います。スイッチの状態を読んで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を切り替える処理がポーリング動作しているため、スイッチが押されていないとすぐに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が消えてしまいます。</a:t>
            </a:r>
          </a:p>
        </p:txBody>
      </p:sp>
      <p:sp>
        <p:nvSpPr>
          <p:cNvPr id="12" name="テキスト ボックス 11">
            <a:extLst>
              <a:ext uri="{FF2B5EF4-FFF2-40B4-BE49-F238E27FC236}">
                <a16:creationId xmlns:a16="http://schemas.microsoft.com/office/drawing/2014/main" id="{7765F85C-9169-47F4-A32A-D5BFAE6B77EE}"/>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35</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436384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スイッチに反応するようにする </a:t>
            </a:r>
            <a:r>
              <a:rPr lang="en-US" altLang="ja-JP" u="sng" dirty="0">
                <a:latin typeface="メイリオ" panose="020B0604030504040204" pitchFamily="50" charset="-128"/>
                <a:ea typeface="メイリオ" panose="020B0604030504040204" pitchFamily="50" charset="-128"/>
              </a:rPr>
              <a:t>(</a:t>
            </a:r>
            <a:r>
              <a:rPr lang="en-US" altLang="ja-JP" u="sng" dirty="0" err="1">
                <a:latin typeface="メイリオ" panose="020B0604030504040204" pitchFamily="50" charset="-128"/>
                <a:ea typeface="メイリオ" panose="020B0604030504040204" pitchFamily="50" charset="-128"/>
              </a:rPr>
              <a:t>port.onchange</a:t>
            </a:r>
            <a:r>
              <a:rPr lang="en-US" altLang="ja-JP" u="sng" dirty="0">
                <a:latin typeface="メイリオ" panose="020B0604030504040204" pitchFamily="50" charset="-128"/>
                <a:ea typeface="メイリオ" panose="020B0604030504040204" pitchFamily="50" charset="-128"/>
              </a:rPr>
              <a:t>())</a:t>
            </a:r>
            <a:endParaRPr lang="ja-JP" altLang="en-US" u="sng"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18"/>
            <a:ext cx="8177621" cy="95410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Web GPIO API </a:t>
            </a:r>
            <a:r>
              <a:rPr lang="ja-JP" altLang="en-US" sz="1400" dirty="0">
                <a:latin typeface="メイリオ" panose="020B0604030504040204" pitchFamily="50" charset="-128"/>
                <a:ea typeface="メイリオ" panose="020B0604030504040204" pitchFamily="50" charset="-128"/>
              </a:rPr>
              <a:t>には「入力モード」の </a:t>
            </a:r>
            <a:r>
              <a:rPr lang="en-US" altLang="ja-JP" sz="1400" dirty="0">
                <a:latin typeface="メイリオ" panose="020B0604030504040204" pitchFamily="50" charset="-128"/>
                <a:ea typeface="メイリオ" panose="020B0604030504040204" pitchFamily="50" charset="-128"/>
              </a:rPr>
              <a:t>GPIO </a:t>
            </a:r>
            <a:r>
              <a:rPr lang="ja-JP" altLang="en-US" sz="1400" dirty="0">
                <a:latin typeface="メイリオ" panose="020B0604030504040204" pitchFamily="50" charset="-128"/>
                <a:ea typeface="メイリオ" panose="020B0604030504040204" pitchFamily="50" charset="-128"/>
              </a:rPr>
              <a:t>ポートの状態に応じて処理する方法がもうひとつ用意されています。それが </a:t>
            </a:r>
            <a:r>
              <a:rPr lang="en-US" altLang="ja-JP" sz="1400" dirty="0" err="1">
                <a:latin typeface="メイリオ" panose="020B0604030504040204" pitchFamily="50" charset="-128"/>
                <a:ea typeface="メイリオ" panose="020B0604030504040204" pitchFamily="50" charset="-128"/>
              </a:rPr>
              <a:t>port.onchange</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です。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さきほどのサンプルを </a:t>
            </a:r>
            <a:r>
              <a:rPr lang="en-US" altLang="ja-JP" sz="1400" dirty="0" err="1">
                <a:latin typeface="メイリオ" panose="020B0604030504040204" pitchFamily="50" charset="-128"/>
                <a:ea typeface="メイリオ" panose="020B0604030504040204" pitchFamily="50" charset="-128"/>
              </a:rPr>
              <a:t>port.onchange</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を使ったコードに書き換えてみます。</a:t>
            </a:r>
          </a:p>
        </p:txBody>
      </p:sp>
      <p:sp>
        <p:nvSpPr>
          <p:cNvPr id="10" name="Rectangle 4">
            <a:extLst>
              <a:ext uri="{FF2B5EF4-FFF2-40B4-BE49-F238E27FC236}">
                <a16:creationId xmlns:a16="http://schemas.microsoft.com/office/drawing/2014/main" id="{946A5337-D844-4F45-AB9B-1B4511E34F53}"/>
              </a:ext>
            </a:extLst>
          </p:cNvPr>
          <p:cNvSpPr>
            <a:spLocks noChangeArrowheads="1"/>
          </p:cNvSpPr>
          <p:nvPr/>
        </p:nvSpPr>
        <p:spPr bwMode="auto">
          <a:xfrm>
            <a:off x="428760" y="2487325"/>
            <a:ext cx="4062211" cy="4212469"/>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LED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とスイッチの付いているポート</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endParaRPr lang="ja-JP" altLang="en-US"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(v)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ledView</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if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(v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"black"</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else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ledPort.write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ledView.style.backgroundColor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"red"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endParaRPr lang="en-US" altLang="ja-JP" sz="1000" dirty="0">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window</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.onload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async 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initialize()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document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.getElementById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solidFill>
                  <a:srgbClr val="C00000"/>
                </a:solidFill>
                <a:latin typeface="メイリオ" panose="020B0604030504040204" pitchFamily="50" charset="-128"/>
                <a:ea typeface="メイリオ" panose="020B0604030504040204" pitchFamily="50" charset="-128"/>
                <a:cs typeface="Arial" panose="020B0604020202020204" pitchFamily="34" charset="0"/>
              </a:rPr>
              <a:t>onoff</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var</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solidFill>
                  <a:srgbClr val="0070C0"/>
                </a:solidFill>
                <a:latin typeface="メイリオ" panose="020B0604030504040204" pitchFamily="50" charset="-128"/>
                <a:ea typeface="メイリオ" panose="020B0604030504040204" pitchFamily="50" charset="-128"/>
                <a:cs typeface="Arial" panose="020B0604020202020204" pitchFamily="34" charset="0"/>
              </a:rPr>
              <a:t>navigator</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.requestGPIOAccess</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gpioAccess.ports.</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get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26</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LED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のポート番号</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ledPort.</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export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"out"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gpioAccess.ports.</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get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5</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ﾀｸﾄｽｲｯﾁのポート番号</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await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a:t>
            </a:r>
            <a:r>
              <a:rPr lang="en-US" altLang="ja-JP" sz="1000" b="1" dirty="0" err="1">
                <a:latin typeface="メイリオ" panose="020B0604030504040204" pitchFamily="50" charset="-128"/>
                <a:ea typeface="メイリオ" panose="020B0604030504040204" pitchFamily="50" charset="-128"/>
                <a:cs typeface="Arial" panose="020B0604020202020204" pitchFamily="34" charset="0"/>
              </a:rPr>
              <a:t>export</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C00000"/>
                </a:solidFill>
                <a:latin typeface="メイリオ" panose="020B0604030504040204" pitchFamily="50" charset="-128"/>
                <a:ea typeface="メイリオ" panose="020B0604030504040204" pitchFamily="50" charset="-128"/>
                <a:cs typeface="Arial" panose="020B0604020202020204" pitchFamily="34" charset="0"/>
              </a:rPr>
              <a:t>"in"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Port 5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の状態が変わったタイミングで処理する</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switchPort.onchange</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toggleLed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スイッチは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Pull-up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なので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OFF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で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LED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は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OFF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で </a:t>
            </a:r>
            <a:r>
              <a:rPr lang="en-US" altLang="ja-JP"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0 </a:t>
            </a:r>
            <a:r>
              <a:rPr lang="ja-JP" altLang="en-US" sz="8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rPr>
              <a:t>と反転させる</a:t>
            </a:r>
            <a:endParaRPr lang="ja-JP" altLang="en-US" sz="1000" dirty="0">
              <a:solidFill>
                <a:schemeClr val="bg1">
                  <a:lumMod val="50000"/>
                </a:schemeClr>
              </a:solidFill>
              <a:latin typeface="メイリオ" panose="020B0604030504040204" pitchFamily="50" charset="-128"/>
              <a:ea typeface="メイリオ" panose="020B0604030504040204" pitchFamily="50" charset="-128"/>
              <a:cs typeface="Arial" panose="020B0604020202020204" pitchFamily="34" charset="0"/>
            </a:endParaRPr>
          </a:p>
          <a:p>
            <a:pPr marL="177800" lvl="1" defTabSz="914400" eaLnBrk="0" fontAlgn="base" hangingPunct="0">
              <a:spcBef>
                <a:spcPct val="0"/>
              </a:spcBef>
              <a:spcAft>
                <a:spcPct val="0"/>
              </a:spcAft>
              <a:tabLst>
                <a:tab pos="177800" algn="l"/>
              </a:tabLst>
            </a:pPr>
            <a:r>
              <a:rPr lang="ja-JP" altLang="en-US"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val</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p:txBody>
      </p:sp>
      <p:sp>
        <p:nvSpPr>
          <p:cNvPr id="11" name="Rectangle 4">
            <a:extLst>
              <a:ext uri="{FF2B5EF4-FFF2-40B4-BE49-F238E27FC236}">
                <a16:creationId xmlns:a16="http://schemas.microsoft.com/office/drawing/2014/main" id="{0C2F15C0-53A2-416F-9B14-B7CA45FFE77C}"/>
              </a:ext>
            </a:extLst>
          </p:cNvPr>
          <p:cNvSpPr>
            <a:spLocks noChangeArrowheads="1"/>
          </p:cNvSpPr>
          <p:nvPr/>
        </p:nvSpPr>
        <p:spPr bwMode="auto">
          <a:xfrm>
            <a:off x="4572000" y="2487325"/>
            <a:ext cx="4374398" cy="1342918"/>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onoff.onmousedown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1</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onoff.onmouseup</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 </a:t>
            </a:r>
            <a:r>
              <a:rPr lang="en-US" altLang="ja-JP" sz="1000" b="1" dirty="0">
                <a:latin typeface="メイリオ" panose="020B0604030504040204" pitchFamily="50" charset="-128"/>
                <a:ea typeface="メイリオ" panose="020B0604030504040204" pitchFamily="50" charset="-128"/>
                <a:cs typeface="Arial" panose="020B0604020202020204" pitchFamily="34" charset="0"/>
              </a:rPr>
              <a:t>function</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offLed</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r>
              <a:rPr lang="en-US" altLang="ja-JP" sz="1000" dirty="0" err="1">
                <a:latin typeface="メイリオ" panose="020B0604030504040204" pitchFamily="50" charset="-128"/>
                <a:ea typeface="メイリオ" panose="020B0604030504040204" pitchFamily="50" charset="-128"/>
                <a:cs typeface="Arial" panose="020B0604020202020204" pitchFamily="34" charset="0"/>
              </a:rPr>
              <a:t>ledOnOff</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r>
              <a:rPr lang="en-US" altLang="ja-JP" sz="1000" dirty="0">
                <a:solidFill>
                  <a:srgbClr val="0070C0"/>
                </a:solidFill>
                <a:latin typeface="メイリオ" panose="020B0604030504040204" pitchFamily="50" charset="-128"/>
                <a:ea typeface="メイリオ" panose="020B0604030504040204" pitchFamily="50" charset="-128"/>
                <a:cs typeface="Arial" panose="020B0604020202020204" pitchFamily="34" charset="0"/>
              </a:rPr>
              <a:t>0</a:t>
            </a: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  };</a:t>
            </a:r>
          </a:p>
          <a:p>
            <a:pPr marL="177800" lvl="1" defTabSz="914400" eaLnBrk="0" fontAlgn="base" hangingPunct="0">
              <a:spcBef>
                <a:spcPct val="0"/>
              </a:spcBef>
              <a:spcAft>
                <a:spcPct val="0"/>
              </a:spcAft>
              <a:tabLst>
                <a:tab pos="177800" algn="l"/>
              </a:tabLst>
            </a:pPr>
            <a:r>
              <a:rPr lang="en-US" altLang="ja-JP" sz="1000" dirty="0">
                <a:latin typeface="メイリオ" panose="020B0604030504040204" pitchFamily="50" charset="-128"/>
                <a:ea typeface="メイリオ" panose="020B0604030504040204" pitchFamily="50" charset="-128"/>
                <a:cs typeface="Arial" panose="020B0604020202020204" pitchFamily="34" charset="0"/>
              </a:rPr>
              <a:t>};</a:t>
            </a:r>
            <a:endParaRPr kumimoji="0" lang="ja-JP" altLang="ja-JP" b="0" i="0" u="none" strike="noStrike" cap="none" normalizeH="0" baseline="0" dirty="0">
              <a:ln>
                <a:noFill/>
              </a:ln>
              <a:effectLst/>
              <a:latin typeface="メイリオ" panose="020B0604030504040204" pitchFamily="50" charset="-128"/>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2746C8E2-5865-458B-A84D-37412788F78D}"/>
              </a:ext>
            </a:extLst>
          </p:cNvPr>
          <p:cNvSpPr/>
          <p:nvPr/>
        </p:nvSpPr>
        <p:spPr>
          <a:xfrm>
            <a:off x="4572000" y="4668469"/>
            <a:ext cx="4374399" cy="1384995"/>
          </a:xfrm>
          <a:prstGeom prst="rect">
            <a:avLst/>
          </a:prstGeom>
        </p:spPr>
        <p:txBody>
          <a:bodyPr wrap="square">
            <a:spAutoFit/>
          </a:bodyPr>
          <a:lstStyle/>
          <a:p>
            <a:r>
              <a:rPr lang="en-US" altLang="ja-JP" sz="1200" dirty="0" err="1">
                <a:latin typeface="メイリオ" panose="020B0604030504040204" pitchFamily="50" charset="-128"/>
                <a:ea typeface="メイリオ" panose="020B0604030504040204" pitchFamily="50" charset="-128"/>
              </a:rPr>
              <a:t>port.onchange</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は 入力モードの </a:t>
            </a:r>
            <a:r>
              <a:rPr lang="en-US" altLang="ja-JP" sz="1200" dirty="0">
                <a:latin typeface="メイリオ" panose="020B0604030504040204" pitchFamily="50" charset="-128"/>
                <a:ea typeface="メイリオ" panose="020B0604030504040204" pitchFamily="50" charset="-128"/>
              </a:rPr>
              <a:t>GPIO </a:t>
            </a:r>
            <a:r>
              <a:rPr lang="ja-JP" altLang="en-US" sz="1200" dirty="0">
                <a:latin typeface="メイリオ" panose="020B0604030504040204" pitchFamily="50" charset="-128"/>
                <a:ea typeface="メイリオ" panose="020B0604030504040204" pitchFamily="50" charset="-128"/>
              </a:rPr>
              <a:t>ポートの「</a:t>
            </a:r>
            <a:r>
              <a:rPr lang="ja-JP" altLang="en-US" sz="1200" b="1" dirty="0">
                <a:latin typeface="メイリオ" panose="020B0604030504040204" pitchFamily="50" charset="-128"/>
                <a:ea typeface="メイリオ" panose="020B0604030504040204" pitchFamily="50" charset="-128"/>
              </a:rPr>
              <a:t>状態変化時に呼び出される関数を設定する</a:t>
            </a:r>
            <a:r>
              <a:rPr lang="ja-JP" altLang="en-US" sz="1200" dirty="0">
                <a:latin typeface="メイリオ" panose="020B0604030504040204" pitchFamily="50" charset="-128"/>
                <a:ea typeface="メイリオ" panose="020B0604030504040204" pitchFamily="50" charset="-128"/>
              </a:rPr>
              <a:t>」 機能です。</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err="1">
                <a:latin typeface="メイリオ" panose="020B0604030504040204" pitchFamily="50" charset="-128"/>
                <a:ea typeface="メイリオ" panose="020B0604030504040204" pitchFamily="50" charset="-128"/>
              </a:rPr>
              <a:t>port.read</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を使ったコードと異なりポーリング処理が不要となり、ポーリングによる </a:t>
            </a:r>
            <a:r>
              <a:rPr lang="en-US" altLang="ja-JP" sz="1200" dirty="0">
                <a:latin typeface="メイリオ" panose="020B0604030504040204" pitchFamily="50" charset="-128"/>
                <a:ea typeface="メイリオ" panose="020B0604030504040204" pitchFamily="50" charset="-128"/>
              </a:rPr>
              <a:t>LED </a:t>
            </a:r>
            <a:r>
              <a:rPr lang="ja-JP" altLang="en-US" sz="1200" dirty="0">
                <a:latin typeface="メイリオ" panose="020B0604030504040204" pitchFamily="50" charset="-128"/>
                <a:ea typeface="メイリオ" panose="020B0604030504040204" pitchFamily="50" charset="-128"/>
              </a:rPr>
              <a:t>制御処理を行なっていないので、ブラウザ画面のボタンも正しく反応できるようになります。</a:t>
            </a:r>
          </a:p>
        </p:txBody>
      </p:sp>
      <p:sp>
        <p:nvSpPr>
          <p:cNvPr id="12" name="テキスト ボックス 11">
            <a:extLst>
              <a:ext uri="{FF2B5EF4-FFF2-40B4-BE49-F238E27FC236}">
                <a16:creationId xmlns:a16="http://schemas.microsoft.com/office/drawing/2014/main" id="{BB24D379-7D1F-4F6A-A808-B5891861485F}"/>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36</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1432706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LED </a:t>
            </a:r>
            <a:r>
              <a:rPr lang="ja-JP" altLang="en-US" u="sng" dirty="0">
                <a:latin typeface="メイリオ" panose="020B0604030504040204" pitchFamily="50" charset="-128"/>
                <a:ea typeface="メイリオ" panose="020B0604030504040204" pitchFamily="50" charset="-128"/>
              </a:rPr>
              <a:t>のかわりに ギアモータ（ちびギアモータ）を動かしてみる</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18"/>
            <a:ext cx="8177621" cy="1384995"/>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Web GPIO API </a:t>
            </a:r>
            <a:r>
              <a:rPr lang="ja-JP" altLang="en-US" sz="1400" dirty="0">
                <a:latin typeface="メイリオ" panose="020B0604030504040204" pitchFamily="50" charset="-128"/>
                <a:ea typeface="メイリオ" panose="020B0604030504040204" pitchFamily="50" charset="-128"/>
              </a:rPr>
              <a:t>の機能が一通り確認できましたので、次は違う部品、</a:t>
            </a:r>
            <a:r>
              <a:rPr lang="en-US" altLang="ja-JP" sz="1400" b="1" dirty="0">
                <a:latin typeface="メイリオ" panose="020B0604030504040204" pitchFamily="50" charset="-128"/>
                <a:ea typeface="メイリオ" panose="020B0604030504040204" pitchFamily="50" charset="-128"/>
              </a:rPr>
              <a:t>MOSFET</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を使って ちびギアモータ の単純な </a:t>
            </a:r>
            <a:r>
              <a:rPr lang="en-US" altLang="ja-JP" sz="1400" dirty="0">
                <a:latin typeface="メイリオ" panose="020B0604030504040204" pitchFamily="50" charset="-128"/>
                <a:ea typeface="メイリオ" panose="020B0604030504040204" pitchFamily="50" charset="-128"/>
              </a:rPr>
              <a:t>ON/OFF </a:t>
            </a:r>
            <a:r>
              <a:rPr lang="ja-JP" altLang="en-US" sz="1400" dirty="0">
                <a:latin typeface="メイリオ" panose="020B0604030504040204" pitchFamily="50" charset="-128"/>
                <a:ea typeface="メイリオ" panose="020B0604030504040204" pitchFamily="50" charset="-128"/>
              </a:rPr>
              <a:t>を制御してみましょう。</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ちびギアモータ本体に加え、以下のものを用意し、先ほどの「</a:t>
            </a:r>
            <a:r>
              <a:rPr lang="ja-JP" altLang="en-US" sz="1400" b="1" dirty="0">
                <a:latin typeface="メイリオ" panose="020B0604030504040204" pitchFamily="50" charset="-128"/>
                <a:ea typeface="メイリオ" panose="020B0604030504040204" pitchFamily="50" charset="-128"/>
              </a:rPr>
              <a:t>タクトスイッチを押したら </a:t>
            </a:r>
            <a:r>
              <a:rPr lang="en-US" altLang="ja-JP" sz="1400" b="1" dirty="0">
                <a:latin typeface="メイリオ" panose="020B0604030504040204" pitchFamily="50" charset="-128"/>
                <a:ea typeface="メイリオ" panose="020B0604030504040204" pitchFamily="50" charset="-128"/>
              </a:rPr>
              <a:t>LED </a:t>
            </a:r>
            <a:r>
              <a:rPr lang="ja-JP" altLang="en-US" sz="1400" b="1" dirty="0">
                <a:latin typeface="メイリオ" panose="020B0604030504040204" pitchFamily="50" charset="-128"/>
                <a:ea typeface="メイリオ" panose="020B0604030504040204" pitchFamily="50" charset="-128"/>
              </a:rPr>
              <a:t>をつけたり消したり</a:t>
            </a:r>
            <a:r>
              <a:rPr lang="ja-JP" altLang="en-US" sz="1400" dirty="0">
                <a:latin typeface="メイリオ" panose="020B0604030504040204" pitchFamily="50" charset="-128"/>
                <a:ea typeface="メイリオ" panose="020B0604030504040204" pitchFamily="50" charset="-128"/>
              </a:rPr>
              <a:t>」する回路から、</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と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用の抵抗を一旦外して、</a:t>
            </a:r>
            <a:r>
              <a:rPr lang="en-US" altLang="ja-JP" sz="1400" dirty="0">
                <a:latin typeface="メイリオ" panose="020B0604030504040204" pitchFamily="50" charset="-128"/>
                <a:ea typeface="メイリオ" panose="020B0604030504040204" pitchFamily="50" charset="-128"/>
              </a:rPr>
              <a:t>MOSFET </a:t>
            </a:r>
            <a:r>
              <a:rPr lang="ja-JP" altLang="en-US" sz="1400" dirty="0">
                <a:latin typeface="メイリオ" panose="020B0604030504040204" pitchFamily="50" charset="-128"/>
                <a:ea typeface="メイリオ" panose="020B0604030504040204" pitchFamily="50" charset="-128"/>
              </a:rPr>
              <a:t>と抵抗、ちびギアモータを次のように配置します。</a:t>
            </a:r>
          </a:p>
        </p:txBody>
      </p:sp>
      <p:pic>
        <p:nvPicPr>
          <p:cNvPr id="10242" name="Picture 2" descr="部品一覧">
            <a:extLst>
              <a:ext uri="{FF2B5EF4-FFF2-40B4-BE49-F238E27FC236}">
                <a16:creationId xmlns:a16="http://schemas.microsoft.com/office/drawing/2014/main" id="{C3359A97-A517-4C7B-ABF3-02A5C87C7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53" y="3064397"/>
            <a:ext cx="2082834" cy="1666267"/>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246FB6BE-6CCD-4920-BD16-E1F510AE68D9}"/>
              </a:ext>
            </a:extLst>
          </p:cNvPr>
          <p:cNvSpPr/>
          <p:nvPr/>
        </p:nvSpPr>
        <p:spPr>
          <a:xfrm>
            <a:off x="347730" y="4835936"/>
            <a:ext cx="3033886" cy="830997"/>
          </a:xfrm>
          <a:prstGeom prst="rect">
            <a:avLst/>
          </a:prstGeom>
        </p:spPr>
        <p:txBody>
          <a:bodyPr wrap="square">
            <a:spAutoFit/>
          </a:bodyPr>
          <a:lstStyle/>
          <a:p>
            <a:pPr marL="171450" indent="-171450">
              <a:buFont typeface="Arial" panose="020B0604020202020204" pitchFamily="34" charset="0"/>
              <a:buChar char="•"/>
            </a:pPr>
            <a:r>
              <a:rPr lang="en-US" altLang="ja-JP" sz="1200" dirty="0" err="1">
                <a:latin typeface="メイリオ" panose="020B0604030504040204" pitchFamily="50" charset="-128"/>
                <a:ea typeface="メイリオ" panose="020B0604030504040204" pitchFamily="50" charset="-128"/>
              </a:rPr>
              <a:t>Nch</a:t>
            </a:r>
            <a:r>
              <a:rPr lang="en-US" altLang="ja-JP" sz="1200" dirty="0">
                <a:latin typeface="メイリオ" panose="020B0604030504040204" pitchFamily="50" charset="-128"/>
                <a:ea typeface="メイリオ" panose="020B0604030504040204" pitchFamily="50" charset="-128"/>
              </a:rPr>
              <a:t> MOSFET (2SK4017)</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リード抵抗 </a:t>
            </a:r>
            <a:r>
              <a:rPr lang="en-US" altLang="ja-JP" sz="1200" dirty="0">
                <a:latin typeface="メイリオ" panose="020B0604030504040204" pitchFamily="50" charset="-128"/>
                <a:ea typeface="メイリオ" panose="020B0604030504040204" pitchFamily="50" charset="-128"/>
              </a:rPr>
              <a:t>(1KΩ)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リード抵抗 </a:t>
            </a:r>
            <a:r>
              <a:rPr lang="en-US" altLang="ja-JP" sz="1200" dirty="0">
                <a:latin typeface="メイリオ" panose="020B0604030504040204" pitchFamily="50" charset="-128"/>
                <a:ea typeface="メイリオ" panose="020B0604030504040204" pitchFamily="50" charset="-128"/>
              </a:rPr>
              <a:t>(10KΩ) x 1</a:t>
            </a: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ちびギアモータ </a:t>
            </a:r>
            <a:r>
              <a:rPr lang="en-US" altLang="ja-JP" sz="1200" dirty="0">
                <a:latin typeface="メイリオ" panose="020B0604030504040204" pitchFamily="50" charset="-128"/>
                <a:ea typeface="メイリオ" panose="020B0604030504040204" pitchFamily="50" charset="-128"/>
              </a:rPr>
              <a:t>x 1</a:t>
            </a:r>
            <a:endParaRPr lang="ja-JP" altLang="en-US" sz="1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E2917A18-08C8-4BB7-9CAC-A5DE94FB5C28}"/>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37</a:t>
            </a:fld>
            <a:endParaRPr kumimoji="1" lang="ja-JP" altLang="en-US" dirty="0">
              <a:solidFill>
                <a:schemeClr val="bg1">
                  <a:lumMod val="50000"/>
                </a:schemeClr>
              </a:solidFill>
            </a:endParaRPr>
          </a:p>
        </p:txBody>
      </p:sp>
      <p:grpSp>
        <p:nvGrpSpPr>
          <p:cNvPr id="11" name="グループ化 10">
            <a:extLst>
              <a:ext uri="{FF2B5EF4-FFF2-40B4-BE49-F238E27FC236}">
                <a16:creationId xmlns:a16="http://schemas.microsoft.com/office/drawing/2014/main" id="{5F52CEEF-B721-460F-BD7C-C0BC294F3970}"/>
              </a:ext>
            </a:extLst>
          </p:cNvPr>
          <p:cNvGrpSpPr/>
          <p:nvPr/>
        </p:nvGrpSpPr>
        <p:grpSpPr>
          <a:xfrm>
            <a:off x="2710340" y="3060645"/>
            <a:ext cx="6217757" cy="3373539"/>
            <a:chOff x="2710340" y="3060645"/>
            <a:chExt cx="6217757" cy="3373539"/>
          </a:xfrm>
        </p:grpSpPr>
        <p:pic>
          <p:nvPicPr>
            <p:cNvPr id="10" name="図 9">
              <a:extLst>
                <a:ext uri="{FF2B5EF4-FFF2-40B4-BE49-F238E27FC236}">
                  <a16:creationId xmlns:a16="http://schemas.microsoft.com/office/drawing/2014/main" id="{1F199603-98DF-411C-9565-B7FDC7E923EB}"/>
                </a:ext>
              </a:extLst>
            </p:cNvPr>
            <p:cNvPicPr>
              <a:picLocks noChangeAspect="1"/>
            </p:cNvPicPr>
            <p:nvPr/>
          </p:nvPicPr>
          <p:blipFill rotWithShape="1">
            <a:blip r:embed="rId4">
              <a:extLst>
                <a:ext uri="{28A0092B-C50C-407E-A947-70E740481C1C}">
                  <a14:useLocalDpi xmlns:a14="http://schemas.microsoft.com/office/drawing/2010/main" val="0"/>
                </a:ext>
              </a:extLst>
            </a:blip>
            <a:srcRect b="6012"/>
            <a:stretch/>
          </p:blipFill>
          <p:spPr>
            <a:xfrm>
              <a:off x="2710340" y="3060645"/>
              <a:ext cx="4155800" cy="3151469"/>
            </a:xfrm>
            <a:prstGeom prst="rect">
              <a:avLst/>
            </a:prstGeom>
          </p:spPr>
        </p:pic>
        <p:pic>
          <p:nvPicPr>
            <p:cNvPr id="10244" name="Picture 4" descr="ちびギアモータの回路図">
              <a:extLst>
                <a:ext uri="{FF2B5EF4-FFF2-40B4-BE49-F238E27FC236}">
                  <a16:creationId xmlns:a16="http://schemas.microsoft.com/office/drawing/2014/main" id="{4B712B1A-C6D6-4C0A-BB54-7E9A199DCA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217"/>
            <a:stretch/>
          </p:blipFill>
          <p:spPr bwMode="auto">
            <a:xfrm>
              <a:off x="6330238" y="3062043"/>
              <a:ext cx="2597859" cy="337214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正方形/長方形 14">
            <a:extLst>
              <a:ext uri="{FF2B5EF4-FFF2-40B4-BE49-F238E27FC236}">
                <a16:creationId xmlns:a16="http://schemas.microsoft.com/office/drawing/2014/main" id="{947C10A4-F666-460B-9EDB-54F417FA2E22}"/>
              </a:ext>
            </a:extLst>
          </p:cNvPr>
          <p:cNvSpPr/>
          <p:nvPr/>
        </p:nvSpPr>
        <p:spPr>
          <a:xfrm>
            <a:off x="347730" y="6316636"/>
            <a:ext cx="8177621" cy="52322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黄色のジャンパーピンと黒のジャンパーピンの間をスイッチで「オン・オフ」できるように</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配線するのは同じです。</a:t>
            </a:r>
          </a:p>
        </p:txBody>
      </p:sp>
    </p:spTree>
    <p:extLst>
      <p:ext uri="{BB962C8B-B14F-4D97-AF65-F5344CB8AC3E}">
        <p14:creationId xmlns:p14="http://schemas.microsoft.com/office/powerpoint/2010/main" val="1421789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923330"/>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LED </a:t>
            </a:r>
            <a:r>
              <a:rPr lang="ja-JP" altLang="en-US" u="sng" dirty="0">
                <a:latin typeface="メイリオ" panose="020B0604030504040204" pitchFamily="50" charset="-128"/>
                <a:ea typeface="メイリオ" panose="020B0604030504040204" pitchFamily="50" charset="-128"/>
              </a:rPr>
              <a:t>のかわりに ギアモータ（ちびギアモータ）を動かしてみる</a:t>
            </a:r>
            <a:endParaRPr lang="en-US" altLang="ja-JP" u="sng" dirty="0">
              <a:latin typeface="メイリオ" panose="020B0604030504040204" pitchFamily="50" charset="-128"/>
              <a:ea typeface="メイリオ" panose="020B0604030504040204" pitchFamily="50" charset="-128"/>
            </a:endParaRPr>
          </a:p>
          <a:p>
            <a:endParaRPr lang="en-US" altLang="ja-JP" u="sng" dirty="0">
              <a:latin typeface="メイリオ" panose="020B0604030504040204" pitchFamily="50" charset="-128"/>
              <a:ea typeface="メイリオ" panose="020B0604030504040204" pitchFamily="50" charset="-128"/>
            </a:endParaRPr>
          </a:p>
          <a:p>
            <a:r>
              <a:rPr lang="ja-JP" altLang="en-US" u="sng" dirty="0">
                <a:latin typeface="メイリオ" panose="020B0604030504040204" pitchFamily="50" charset="-128"/>
                <a:ea typeface="メイリオ" panose="020B0604030504040204" pitchFamily="50" charset="-128"/>
              </a:rPr>
              <a:t>コードは</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書き換えなくて良い</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2136001"/>
            <a:ext cx="8177621" cy="1169551"/>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この回路は先ほどまでのコード </a:t>
            </a:r>
            <a:r>
              <a:rPr lang="ja-JP" altLang="en-US" sz="1400" b="1" dirty="0">
                <a:latin typeface="メイリオ" panose="020B0604030504040204" pitchFamily="50" charset="-128"/>
                <a:ea typeface="メイリオ" panose="020B0604030504040204" pitchFamily="50" charset="-128"/>
              </a:rPr>
              <a:t>「スイッチに反応するようにする </a:t>
            </a:r>
            <a:r>
              <a:rPr lang="en-US" altLang="ja-JP" sz="1400" b="1" dirty="0">
                <a:latin typeface="メイリオ" panose="020B0604030504040204" pitchFamily="50" charset="-128"/>
                <a:ea typeface="メイリオ" panose="020B0604030504040204" pitchFamily="50" charset="-128"/>
              </a:rPr>
              <a:t>(</a:t>
            </a:r>
            <a:r>
              <a:rPr lang="en-US" altLang="ja-JP" sz="1400" b="1" dirty="0" err="1">
                <a:latin typeface="メイリオ" panose="020B0604030504040204" pitchFamily="50" charset="-128"/>
                <a:ea typeface="メイリオ" panose="020B0604030504040204" pitchFamily="50" charset="-128"/>
              </a:rPr>
              <a:t>port.onchange</a:t>
            </a:r>
            <a:r>
              <a:rPr lang="en-US" altLang="ja-JP" sz="1400" b="1" dirty="0">
                <a:latin typeface="メイリオ" panose="020B0604030504040204" pitchFamily="50" charset="-128"/>
                <a:ea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 と同じコードで動きます。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が点灯する替わりにちびギアモータが動くようになりました。</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電圧を加える対象のデバイスが変わっただけで、プログラムで制御する、スイッチのオンオフに連動して電圧を変える処理は同じだからです。</a:t>
            </a:r>
          </a:p>
        </p:txBody>
      </p:sp>
      <p:sp>
        <p:nvSpPr>
          <p:cNvPr id="13" name="テキスト ボックス 12">
            <a:extLst>
              <a:ext uri="{FF2B5EF4-FFF2-40B4-BE49-F238E27FC236}">
                <a16:creationId xmlns:a16="http://schemas.microsoft.com/office/drawing/2014/main" id="{729DD64C-73A0-4A92-84C1-6EB9F2F6AA96}"/>
              </a:ext>
            </a:extLst>
          </p:cNvPr>
          <p:cNvSpPr txBox="1"/>
          <p:nvPr/>
        </p:nvSpPr>
        <p:spPr>
          <a:xfrm>
            <a:off x="347730" y="4451553"/>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しかし</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オチ </a:t>
            </a:r>
            <a:r>
              <a:rPr lang="en-US" altLang="ja-JP" u="sng" dirty="0">
                <a:latin typeface="メイリオ" panose="020B0604030504040204" pitchFamily="50" charset="-128"/>
                <a:ea typeface="メイリオ" panose="020B0604030504040204" pitchFamily="50" charset="-128"/>
              </a:rPr>
              <a:t>w)</a:t>
            </a:r>
            <a:endParaRPr lang="ja-JP" altLang="en-US" u="sng"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43C7AA6B-A868-4B29-B492-597D8A6B756E}"/>
              </a:ext>
            </a:extLst>
          </p:cNvPr>
          <p:cNvSpPr/>
          <p:nvPr/>
        </p:nvSpPr>
        <p:spPr>
          <a:xfrm>
            <a:off x="347730" y="4913217"/>
            <a:ext cx="8177621" cy="1384995"/>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スイッチを押してギアモータが回るだけなら、</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5V → </a:t>
            </a:r>
            <a:r>
              <a:rPr lang="ja-JP" altLang="en-US" sz="1400" dirty="0">
                <a:latin typeface="メイリオ" panose="020B0604030504040204" pitchFamily="50" charset="-128"/>
                <a:ea typeface="メイリオ" panose="020B0604030504040204" pitchFamily="50" charset="-128"/>
              </a:rPr>
              <a:t>タクトスイッチ → ちびギアモータ → </a:t>
            </a:r>
            <a:r>
              <a:rPr lang="en-US" altLang="ja-JP" sz="1400" dirty="0">
                <a:latin typeface="メイリオ" panose="020B0604030504040204" pitchFamily="50" charset="-128"/>
                <a:ea typeface="メイリオ" panose="020B0604030504040204" pitchFamily="50" charset="-128"/>
              </a:rPr>
              <a:t>GND </a:t>
            </a: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と繋げば プログラムを書かなくても出来る！！！！</a:t>
            </a:r>
          </a:p>
          <a:p>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スイッチではなく何かセンサーの値に連動するようにしましょう。</a:t>
            </a:r>
          </a:p>
        </p:txBody>
      </p:sp>
      <p:sp>
        <p:nvSpPr>
          <p:cNvPr id="11" name="テキスト ボックス 10">
            <a:extLst>
              <a:ext uri="{FF2B5EF4-FFF2-40B4-BE49-F238E27FC236}">
                <a16:creationId xmlns:a16="http://schemas.microsoft.com/office/drawing/2014/main" id="{6A0E2F06-BE9D-4ED4-A962-60A2BF5B7366}"/>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38</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6156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メイリオ" panose="020B0604030504040204" pitchFamily="50" charset="-128"/>
                <a:ea typeface="メイリオ" panose="020B0604030504040204" pitchFamily="50" charset="-128"/>
              </a:endParaRPr>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zh-TW" altLang="en-US" sz="2400" b="1" dirty="0">
                <a:latin typeface="メイリオ" panose="020B0604030504040204" pitchFamily="50" charset="-128"/>
                <a:ea typeface="メイリオ" panose="020B0604030504040204" pitchFamily="50" charset="-128"/>
              </a:rPr>
              <a:t>事前準備 </a:t>
            </a:r>
            <a:r>
              <a:rPr lang="en-US" altLang="zh-TW" sz="2400" b="1" dirty="0">
                <a:latin typeface="メイリオ" panose="020B0604030504040204" pitchFamily="50" charset="-128"/>
                <a:ea typeface="メイリオ" panose="020B0604030504040204" pitchFamily="50" charset="-128"/>
              </a:rPr>
              <a:t>(</a:t>
            </a:r>
            <a:r>
              <a:rPr lang="zh-TW" altLang="en-US" sz="2400" b="1" dirty="0">
                <a:latin typeface="メイリオ" panose="020B0604030504040204" pitchFamily="50" charset="-128"/>
                <a:ea typeface="メイリオ" panose="020B0604030504040204" pitchFamily="50" charset="-128"/>
              </a:rPr>
              <a:t>機材確認</a:t>
            </a:r>
            <a:r>
              <a:rPr lang="en-US" altLang="zh-TW"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基本ハードウェア</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800219"/>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基本ハードウエア</a:t>
            </a:r>
            <a:endParaRPr lang="en-US" altLang="ja-JP" u="sng"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下記が </a:t>
            </a:r>
            <a:r>
              <a:rPr lang="en-US" altLang="ja-JP" sz="1400" dirty="0">
                <a:latin typeface="メイリオ" panose="020B0604030504040204" pitchFamily="50" charset="-128"/>
                <a:ea typeface="メイリオ" panose="020B0604030504040204" pitchFamily="50" charset="-128"/>
              </a:rPr>
              <a:t>CHIRIMEN for Raspberry Pi 3 </a:t>
            </a:r>
            <a:r>
              <a:rPr lang="ja-JP" altLang="en-US" sz="1400" dirty="0">
                <a:latin typeface="メイリオ" panose="020B0604030504040204" pitchFamily="50" charset="-128"/>
                <a:ea typeface="メイリオ" panose="020B0604030504040204" pitchFamily="50" charset="-128"/>
              </a:rPr>
              <a:t>の起動に最低限必要となる</a:t>
            </a:r>
            <a:r>
              <a:rPr lang="ja-JP" altLang="en-US" sz="1400" b="1" dirty="0">
                <a:latin typeface="メイリオ" panose="020B0604030504040204" pitchFamily="50" charset="-128"/>
                <a:ea typeface="メイリオ" panose="020B0604030504040204" pitchFamily="50" charset="-128"/>
              </a:rPr>
              <a:t>基本ハードウエア</a:t>
            </a:r>
            <a:r>
              <a:rPr lang="ja-JP" altLang="en-US" sz="1400" dirty="0">
                <a:latin typeface="メイリオ" panose="020B0604030504040204" pitchFamily="50" charset="-128"/>
                <a:ea typeface="メイリオ" panose="020B0604030504040204" pitchFamily="50" charset="-128"/>
              </a:rPr>
              <a:t>です。</a:t>
            </a:r>
          </a:p>
        </p:txBody>
      </p:sp>
      <p:sp>
        <p:nvSpPr>
          <p:cNvPr id="10" name="テキスト ボックス 9">
            <a:extLst>
              <a:ext uri="{FF2B5EF4-FFF2-40B4-BE49-F238E27FC236}">
                <a16:creationId xmlns:a16="http://schemas.microsoft.com/office/drawing/2014/main" id="{2869BC5D-7EE9-455C-9DDC-765ABDE38CC9}"/>
              </a:ext>
            </a:extLst>
          </p:cNvPr>
          <p:cNvSpPr txBox="1"/>
          <p:nvPr/>
        </p:nvSpPr>
        <p:spPr>
          <a:xfrm>
            <a:off x="5459105" y="2250992"/>
            <a:ext cx="3684896" cy="283923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hlinkClick r:id="rId2"/>
              </a:rPr>
              <a:t>Raspberry Pi 3 Model B+</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AC </a:t>
            </a:r>
            <a:r>
              <a:rPr lang="ja-JP" altLang="en-US" sz="1200" dirty="0">
                <a:latin typeface="メイリオ" panose="020B0604030504040204" pitchFamily="50" charset="-128"/>
                <a:ea typeface="メイリオ" panose="020B0604030504040204" pitchFamily="50" charset="-128"/>
              </a:rPr>
              <a:t>アダプタ </a:t>
            </a:r>
            <a:r>
              <a:rPr lang="en-US" altLang="ja-JP" sz="1200" dirty="0">
                <a:latin typeface="メイリオ" panose="020B0604030504040204" pitchFamily="50" charset="-128"/>
                <a:ea typeface="メイリオ" panose="020B0604030504040204" pitchFamily="50" charset="-128"/>
              </a:rPr>
              <a:t>+ micro B USB </a:t>
            </a:r>
            <a:r>
              <a:rPr lang="ja-JP" altLang="en-US" sz="1200" dirty="0">
                <a:latin typeface="メイリオ" panose="020B0604030504040204" pitchFamily="50" charset="-128"/>
                <a:ea typeface="メイリオ" panose="020B0604030504040204" pitchFamily="50" charset="-128"/>
              </a:rPr>
              <a:t>ケーブル </a:t>
            </a:r>
            <a:r>
              <a:rPr lang="en-US" altLang="ja-JP" sz="1200" dirty="0">
                <a:latin typeface="メイリオ" panose="020B0604030504040204" pitchFamily="50" charset="-128"/>
                <a:ea typeface="メイリオ" panose="020B0604030504040204" pitchFamily="50" charset="-128"/>
              </a:rPr>
              <a:t>× 1</a:t>
            </a:r>
          </a:p>
          <a:p>
            <a:pPr marL="273050" lvl="1">
              <a:lnSpc>
                <a:spcPct val="150000"/>
              </a:lnSpc>
            </a:pPr>
            <a:r>
              <a:rPr lang="ja-JP" altLang="en-US" sz="1200" dirty="0">
                <a:latin typeface="メイリオ" panose="020B0604030504040204" pitchFamily="50" charset="-128"/>
                <a:ea typeface="メイリオ" panose="020B0604030504040204" pitchFamily="50" charset="-128"/>
              </a:rPr>
              <a:t>例</a:t>
            </a:r>
            <a:r>
              <a:rPr lang="en-US" altLang="ja-JP" sz="1200" dirty="0">
                <a:latin typeface="メイリオ" panose="020B0604030504040204" pitchFamily="50" charset="-128"/>
                <a:ea typeface="メイリオ" panose="020B0604030504040204" pitchFamily="50" charset="-128"/>
              </a:rPr>
              <a:t>: Raspberry Pi </a:t>
            </a:r>
            <a:r>
              <a:rPr lang="ja-JP" altLang="en-US" sz="1200" dirty="0">
                <a:latin typeface="メイリオ" panose="020B0604030504040204" pitchFamily="50" charset="-128"/>
                <a:ea typeface="メイリオ" panose="020B0604030504040204" pitchFamily="50" charset="-128"/>
              </a:rPr>
              <a:t>用電源セット</a:t>
            </a:r>
            <a:r>
              <a:rPr lang="en-US" altLang="ja-JP" sz="1200" dirty="0">
                <a:latin typeface="メイリオ" panose="020B0604030504040204" pitchFamily="50" charset="-128"/>
                <a:ea typeface="メイリオ" panose="020B0604030504040204" pitchFamily="50" charset="-128"/>
              </a:rPr>
              <a:t>(5V 3.0A)</a:t>
            </a:r>
          </a:p>
          <a:p>
            <a:pPr marL="171450" lvl="1"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HDMI </a:t>
            </a:r>
            <a:r>
              <a:rPr lang="ja-JP" altLang="en-US" sz="1200" dirty="0">
                <a:latin typeface="メイリオ" panose="020B0604030504040204" pitchFamily="50" charset="-128"/>
                <a:ea typeface="メイリオ" panose="020B0604030504040204" pitchFamily="50" charset="-128"/>
              </a:rPr>
              <a:t>入力のモニタ </a:t>
            </a:r>
            <a:r>
              <a:rPr lang="en-US" altLang="ja-JP" sz="1200" dirty="0">
                <a:latin typeface="メイリオ" panose="020B0604030504040204" pitchFamily="50" charset="-128"/>
                <a:ea typeface="メイリオ" panose="020B0604030504040204" pitchFamily="50" charset="-128"/>
              </a:rPr>
              <a:t>(720P</a:t>
            </a:r>
            <a:r>
              <a:rPr lang="ja-JP" altLang="en-US" sz="1200" dirty="0">
                <a:latin typeface="メイリオ" panose="020B0604030504040204" pitchFamily="50" charset="-128"/>
                <a:ea typeface="メイリオ" panose="020B0604030504040204" pitchFamily="50" charset="-128"/>
              </a:rPr>
              <a:t>解像度対応</a:t>
            </a:r>
            <a:r>
              <a:rPr lang="en-US" altLang="ja-JP" sz="1200" dirty="0">
                <a:latin typeface="メイリオ" panose="020B0604030504040204" pitchFamily="50" charset="-128"/>
                <a:ea typeface="メイリオ" panose="020B0604030504040204" pitchFamily="50" charset="-128"/>
              </a:rPr>
              <a:t>) ×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HDMI </a:t>
            </a:r>
            <a:r>
              <a:rPr lang="ja-JP" altLang="en-US" sz="1200" dirty="0">
                <a:latin typeface="メイリオ" panose="020B0604030504040204" pitchFamily="50" charset="-128"/>
                <a:ea typeface="メイリオ" panose="020B0604030504040204" pitchFamily="50" charset="-128"/>
              </a:rPr>
              <a:t>ケーブル</a:t>
            </a:r>
            <a:r>
              <a:rPr lang="en-US" altLang="ja-JP" sz="1200" dirty="0">
                <a:latin typeface="メイリオ" panose="020B0604030504040204" pitchFamily="50" charset="-128"/>
                <a:ea typeface="メイリオ" panose="020B0604030504040204" pitchFamily="50" charset="-128"/>
              </a:rPr>
              <a:t>×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USB </a:t>
            </a:r>
            <a:r>
              <a:rPr lang="ja-JP" altLang="en-US" sz="1200" dirty="0">
                <a:latin typeface="メイリオ" panose="020B0604030504040204" pitchFamily="50" charset="-128"/>
                <a:ea typeface="メイリオ" panose="020B0604030504040204" pitchFamily="50" charset="-128"/>
              </a:rPr>
              <a:t>マウス </a:t>
            </a:r>
            <a:r>
              <a:rPr lang="en-US" altLang="ja-JP" sz="1200" dirty="0">
                <a:latin typeface="メイリオ" panose="020B0604030504040204" pitchFamily="50" charset="-128"/>
                <a:ea typeface="メイリオ" panose="020B0604030504040204" pitchFamily="50" charset="-128"/>
              </a:rPr>
              <a:t>×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rPr>
              <a:t>USB </a:t>
            </a:r>
            <a:r>
              <a:rPr lang="ja-JP" altLang="en-US" sz="1200" dirty="0">
                <a:latin typeface="メイリオ" panose="020B0604030504040204" pitchFamily="50" charset="-128"/>
                <a:ea typeface="メイリオ" panose="020B0604030504040204" pitchFamily="50" charset="-128"/>
              </a:rPr>
              <a:t>キーボード </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日本語配列</a:t>
            </a:r>
            <a:r>
              <a:rPr lang="en-US" altLang="ja-JP" sz="1200" dirty="0">
                <a:latin typeface="メイリオ" panose="020B0604030504040204" pitchFamily="50" charset="-128"/>
                <a:ea typeface="メイリオ" panose="020B0604030504040204" pitchFamily="50" charset="-128"/>
              </a:rPr>
              <a:t>) × 1</a:t>
            </a:r>
          </a:p>
          <a:p>
            <a:pPr marL="171450" indent="-171450">
              <a:lnSpc>
                <a:spcPct val="150000"/>
              </a:lnSpc>
              <a:buFont typeface="Arial" panose="020B0604020202020204" pitchFamily="34" charset="0"/>
              <a:buChar char="•"/>
            </a:pPr>
            <a:r>
              <a:rPr lang="en-US" altLang="ja-JP" sz="1200" dirty="0">
                <a:latin typeface="メイリオ" panose="020B0604030504040204" pitchFamily="50" charset="-128"/>
                <a:ea typeface="メイリオ" panose="020B0604030504040204" pitchFamily="50" charset="-128"/>
                <a:hlinkClick r:id="rId3"/>
              </a:rPr>
              <a:t>CHIRIMEN</a:t>
            </a:r>
            <a:r>
              <a:rPr lang="ja-JP" altLang="en-US" sz="1200" dirty="0">
                <a:latin typeface="メイリオ" panose="020B0604030504040204" pitchFamily="50" charset="-128"/>
                <a:ea typeface="メイリオ" panose="020B0604030504040204" pitchFamily="50" charset="-128"/>
                <a:hlinkClick r:id="rId3"/>
              </a:rPr>
              <a:t>起動イメージ</a:t>
            </a:r>
            <a:r>
              <a:rPr lang="ja-JP" altLang="en-US" sz="1200" dirty="0">
                <a:latin typeface="メイリオ" panose="020B0604030504040204" pitchFamily="50" charset="-128"/>
                <a:ea typeface="メイリオ" panose="020B0604030504040204" pitchFamily="50" charset="-128"/>
              </a:rPr>
              <a:t>入りの </a:t>
            </a:r>
            <a:r>
              <a:rPr lang="en-US" altLang="ja-JP" sz="1200" dirty="0">
                <a:latin typeface="メイリオ" panose="020B0604030504040204" pitchFamily="50" charset="-128"/>
                <a:ea typeface="メイリオ" panose="020B0604030504040204" pitchFamily="50" charset="-128"/>
              </a:rPr>
              <a:t>micro SD </a:t>
            </a:r>
            <a:r>
              <a:rPr lang="ja-JP" altLang="en-US" sz="1200" dirty="0">
                <a:latin typeface="メイリオ" panose="020B0604030504040204" pitchFamily="50" charset="-128"/>
                <a:ea typeface="メイリオ" panose="020B0604030504040204" pitchFamily="50" charset="-128"/>
              </a:rPr>
              <a:t>カード </a:t>
            </a:r>
            <a:r>
              <a:rPr lang="en-US" altLang="ja-JP" sz="1200" dirty="0">
                <a:latin typeface="メイリオ" panose="020B0604030504040204" pitchFamily="50" charset="-128"/>
                <a:ea typeface="メイリオ" panose="020B0604030504040204" pitchFamily="50" charset="-128"/>
              </a:rPr>
              <a:t>(8GB </a:t>
            </a:r>
            <a:r>
              <a:rPr lang="ja-JP" altLang="en-US" sz="1200" dirty="0">
                <a:latin typeface="メイリオ" panose="020B0604030504040204" pitchFamily="50" charset="-128"/>
                <a:ea typeface="メイリオ" panose="020B0604030504040204" pitchFamily="50" charset="-128"/>
              </a:rPr>
              <a:t>以上必須、</a:t>
            </a:r>
            <a:r>
              <a:rPr lang="en-US" altLang="ja-JP" sz="1200" dirty="0">
                <a:latin typeface="メイリオ" panose="020B0604030504040204" pitchFamily="50" charset="-128"/>
                <a:ea typeface="メイリオ" panose="020B0604030504040204" pitchFamily="50" charset="-128"/>
              </a:rPr>
              <a:t>Class 10 </a:t>
            </a:r>
            <a:r>
              <a:rPr lang="ja-JP" altLang="en-US" sz="1200" dirty="0">
                <a:latin typeface="メイリオ" panose="020B0604030504040204" pitchFamily="50" charset="-128"/>
                <a:ea typeface="メイリオ" panose="020B0604030504040204" pitchFamily="50" charset="-128"/>
              </a:rPr>
              <a:t>以上で高速なものを推奨</a:t>
            </a:r>
            <a:r>
              <a:rPr lang="en-US" altLang="ja-JP" sz="1200" dirty="0">
                <a:latin typeface="メイリオ" panose="020B0604030504040204" pitchFamily="50" charset="-128"/>
                <a:ea typeface="メイリオ" panose="020B0604030504040204" pitchFamily="50" charset="-128"/>
              </a:rPr>
              <a:t>) × 1</a:t>
            </a:r>
          </a:p>
        </p:txBody>
      </p:sp>
      <p:sp>
        <p:nvSpPr>
          <p:cNvPr id="12" name="テキスト ボックス 11">
            <a:extLst>
              <a:ext uri="{FF2B5EF4-FFF2-40B4-BE49-F238E27FC236}">
                <a16:creationId xmlns:a16="http://schemas.microsoft.com/office/drawing/2014/main" id="{AD51A521-CFC3-4631-9068-D5D65AD91430}"/>
              </a:ext>
            </a:extLst>
          </p:cNvPr>
          <p:cNvSpPr txBox="1"/>
          <p:nvPr/>
        </p:nvSpPr>
        <p:spPr>
          <a:xfrm>
            <a:off x="790596" y="6321024"/>
            <a:ext cx="4580696"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上記の機器一式はハンズオン講習中は全員にレンタルします。</a:t>
            </a:r>
            <a:endParaRPr lang="en-US" altLang="ja-JP" sz="105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B6DDD4D-7454-47A0-9966-DF6D7B16E98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a:t>
            </a:fld>
            <a:endParaRPr kumimoji="1" lang="ja-JP" altLang="en-US" dirty="0">
              <a:solidFill>
                <a:schemeClr val="bg1">
                  <a:lumMod val="50000"/>
                </a:schemeClr>
              </a:solidFill>
            </a:endParaRPr>
          </a:p>
        </p:txBody>
      </p:sp>
      <p:pic>
        <p:nvPicPr>
          <p:cNvPr id="16" name="図 15">
            <a:extLst>
              <a:ext uri="{FF2B5EF4-FFF2-40B4-BE49-F238E27FC236}">
                <a16:creationId xmlns:a16="http://schemas.microsoft.com/office/drawing/2014/main" id="{DDA7F769-4271-406E-A077-B44B5E2BC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13" name="Picture 2" descr="https://camo.qiitausercontent.com/3d4668f7570a75c5a6612726fb957f3c626a101d/687474703a2f2f67632e64666d2e6c72762e6a702f302e68656c6c6f776f726c642f6d6174657269616c732e706e67">
            <a:extLst>
              <a:ext uri="{FF2B5EF4-FFF2-40B4-BE49-F238E27FC236}">
                <a16:creationId xmlns:a16="http://schemas.microsoft.com/office/drawing/2014/main" id="{93D92D63-05E2-49DC-BC86-47A098C26D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77" r="3831"/>
          <a:stretch/>
        </p:blipFill>
        <p:spPr bwMode="auto">
          <a:xfrm>
            <a:off x="332508" y="2036187"/>
            <a:ext cx="5023561" cy="42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771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en-US" altLang="ja-JP" u="sng" dirty="0">
                <a:latin typeface="メイリオ" panose="020B0604030504040204" pitchFamily="50" charset="-128"/>
                <a:ea typeface="メイリオ" panose="020B0604030504040204" pitchFamily="50" charset="-128"/>
              </a:rPr>
              <a:t>MOSFET </a:t>
            </a:r>
            <a:r>
              <a:rPr lang="ja-JP" altLang="en-US" u="sng" dirty="0">
                <a:latin typeface="メイリオ" panose="020B0604030504040204" pitchFamily="50" charset="-128"/>
                <a:ea typeface="メイリオ" panose="020B0604030504040204" pitchFamily="50" charset="-128"/>
              </a:rPr>
              <a:t>とは</a:t>
            </a:r>
          </a:p>
        </p:txBody>
      </p:sp>
      <p:sp>
        <p:nvSpPr>
          <p:cNvPr id="3" name="正方形/長方形 2">
            <a:extLst>
              <a:ext uri="{FF2B5EF4-FFF2-40B4-BE49-F238E27FC236}">
                <a16:creationId xmlns:a16="http://schemas.microsoft.com/office/drawing/2014/main" id="{9AA597F5-A975-44A7-A13E-F4D4E6ECACB5}"/>
              </a:ext>
            </a:extLst>
          </p:cNvPr>
          <p:cNvSpPr/>
          <p:nvPr/>
        </p:nvSpPr>
        <p:spPr>
          <a:xfrm>
            <a:off x="347730" y="1533226"/>
            <a:ext cx="8177621" cy="95410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rPr>
              <a:t>MOSFET </a:t>
            </a:r>
            <a:r>
              <a:rPr lang="ja-JP" altLang="en-US" sz="1400" dirty="0">
                <a:latin typeface="メイリオ" panose="020B0604030504040204" pitchFamily="50" charset="-128"/>
                <a:ea typeface="メイリオ" panose="020B0604030504040204" pitchFamily="50" charset="-128"/>
              </a:rPr>
              <a:t>とは電界効果トランジスタ </a:t>
            </a:r>
            <a:r>
              <a:rPr lang="en-US" altLang="ja-JP" sz="1400" dirty="0">
                <a:latin typeface="メイリオ" panose="020B0604030504040204" pitchFamily="50" charset="-128"/>
                <a:ea typeface="メイリオ" panose="020B0604030504040204" pitchFamily="50" charset="-128"/>
              </a:rPr>
              <a:t>(FET) </a:t>
            </a:r>
            <a:r>
              <a:rPr lang="ja-JP" altLang="en-US" sz="1400" dirty="0">
                <a:latin typeface="メイリオ" panose="020B0604030504040204" pitchFamily="50" charset="-128"/>
                <a:ea typeface="メイリオ" panose="020B0604030504040204" pitchFamily="50" charset="-128"/>
              </a:rPr>
              <a:t>の一種で、主にスイッチング素子として利用される </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小さな電圧の変更で大きな電流・電圧のオンオフを切り替える</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部品です。</a:t>
            </a: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今回は </a:t>
            </a:r>
            <a:r>
              <a:rPr lang="en-US" altLang="ja-JP" sz="1400" dirty="0" err="1">
                <a:latin typeface="メイリオ" panose="020B0604030504040204" pitchFamily="50" charset="-128"/>
                <a:ea typeface="メイリオ" panose="020B0604030504040204" pitchFamily="50" charset="-128"/>
              </a:rPr>
              <a:t>Nch</a:t>
            </a:r>
            <a:r>
              <a:rPr lang="en-US" altLang="ja-JP" sz="1400" dirty="0">
                <a:latin typeface="メイリオ" panose="020B0604030504040204" pitchFamily="50" charset="-128"/>
                <a:ea typeface="メイリオ" panose="020B0604030504040204" pitchFamily="50" charset="-128"/>
              </a:rPr>
              <a:t> MOSFET</a:t>
            </a:r>
            <a:r>
              <a:rPr lang="ja-JP" altLang="en-US" sz="1400" dirty="0">
                <a:latin typeface="メイリオ" panose="020B0604030504040204" pitchFamily="50" charset="-128"/>
                <a:ea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rPr>
              <a:t>2SK4017</a:t>
            </a:r>
            <a:r>
              <a:rPr lang="ja-JP" altLang="en-US" sz="1400" dirty="0">
                <a:latin typeface="メイリオ" panose="020B0604030504040204" pitchFamily="50" charset="-128"/>
                <a:ea typeface="メイリオ" panose="020B0604030504040204" pitchFamily="50" charset="-128"/>
              </a:rPr>
              <a:t>」を利用します。</a:t>
            </a:r>
          </a:p>
        </p:txBody>
      </p:sp>
      <p:pic>
        <p:nvPicPr>
          <p:cNvPr id="11266" name="Picture 2" descr="mosfet">
            <a:extLst>
              <a:ext uri="{FF2B5EF4-FFF2-40B4-BE49-F238E27FC236}">
                <a16:creationId xmlns:a16="http://schemas.microsoft.com/office/drawing/2014/main" id="{21BD21DC-19DD-4546-B2F5-E7EB1A607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34" y="2629773"/>
            <a:ext cx="6570621" cy="334576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30F4EEBB-3ADD-430A-BDE7-93C3B9AD0C7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39</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254858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GPIO </a:t>
            </a:r>
            <a:r>
              <a:rPr lang="ja-JP" altLang="en-US" sz="2400" b="1" dirty="0">
                <a:latin typeface="メイリオ" panose="020B0604030504040204" pitchFamily="50" charset="-128"/>
                <a:ea typeface="メイリオ" panose="020B0604030504040204" pitchFamily="50" charset="-128"/>
              </a:rPr>
              <a:t>の使い方</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8" name="テキスト ボックス 7">
            <a:extLst>
              <a:ext uri="{FF2B5EF4-FFF2-40B4-BE49-F238E27FC236}">
                <a16:creationId xmlns:a16="http://schemas.microsoft.com/office/drawing/2014/main" id="{6213B2DC-4104-4A5F-BE54-F94CA812BD45}"/>
              </a:ext>
            </a:extLst>
          </p:cNvPr>
          <p:cNvSpPr txBox="1"/>
          <p:nvPr/>
        </p:nvSpPr>
        <p:spPr>
          <a:xfrm>
            <a:off x="347730" y="1021454"/>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まとめ</a:t>
            </a:r>
          </a:p>
        </p:txBody>
      </p:sp>
      <p:sp>
        <p:nvSpPr>
          <p:cNvPr id="5" name="Rectangle 1">
            <a:extLst>
              <a:ext uri="{FF2B5EF4-FFF2-40B4-BE49-F238E27FC236}">
                <a16:creationId xmlns:a16="http://schemas.microsoft.com/office/drawing/2014/main" id="{C1FAB08B-082E-40D5-AB8A-70AC149D11A2}"/>
              </a:ext>
            </a:extLst>
          </p:cNvPr>
          <p:cNvSpPr>
            <a:spLocks noChangeArrowheads="1"/>
          </p:cNvSpPr>
          <p:nvPr/>
        </p:nvSpPr>
        <p:spPr bwMode="auto">
          <a:xfrm>
            <a:off x="252194" y="1413194"/>
            <a:ext cx="8687089" cy="4607596"/>
          </a:xfrm>
          <a:prstGeom prst="rect">
            <a:avLst/>
          </a:prstGeom>
          <a:solidFill>
            <a:srgbClr val="F3F6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このチュートリアルでは、実際にコードを書きながら </a:t>
            </a:r>
            <a:endParaRPr kumimoji="0" lang="en-US"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Web GPIO API の基本的な利用方法を学びました。</a:t>
            </a:r>
            <a:endParaRPr kumimoji="0" lang="en-US" altLang="ja-JP" sz="14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9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50000"/>
              </a:lnSpc>
              <a:spcBef>
                <a:spcPct val="0"/>
              </a:spcBef>
              <a:spcAft>
                <a:spcPct val="0"/>
              </a:spcAft>
              <a:buClrTx/>
              <a:buSzTx/>
              <a:buFontTx/>
              <a:buChar char="•"/>
              <a:tabLst>
                <a:tab pos="900113" algn="l"/>
              </a:tabLst>
            </a:pP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Web GPIO API を使った GPIO 出力ポートの設定と出力処理までの流れ (</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navigator.requestGPIOAccess()</a:t>
            </a: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port.write()</a:t>
            </a: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p>
          <a:p>
            <a:pPr marL="0" marR="0" lvl="0" indent="0" algn="l" defTabSz="914400" rtl="0" eaLnBrk="0" fontAlgn="base" latinLnBrk="0" hangingPunct="0">
              <a:lnSpc>
                <a:spcPct val="150000"/>
              </a:lnSpc>
              <a:spcBef>
                <a:spcPct val="0"/>
              </a:spcBef>
              <a:spcAft>
                <a:spcPct val="0"/>
              </a:spcAft>
              <a:buClrTx/>
              <a:buSzTx/>
              <a:buFontTx/>
              <a:buChar char="•"/>
              <a:tabLst>
                <a:tab pos="900113" algn="l"/>
              </a:tabLst>
            </a:pP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Web GPIO API を使った GPIO 入力ポートの設定と読み出し処理の流れ (</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navigator.requestGPIOAccess()</a:t>
            </a: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port.read()</a:t>
            </a: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p>
          <a:p>
            <a:pPr marL="0" marR="0" lvl="0" indent="0" algn="l" defTabSz="914400" rtl="0" eaLnBrk="0" fontAlgn="base" latinLnBrk="0" hangingPunct="0">
              <a:lnSpc>
                <a:spcPct val="150000"/>
              </a:lnSpc>
              <a:spcBef>
                <a:spcPct val="0"/>
              </a:spcBef>
              <a:spcAft>
                <a:spcPct val="0"/>
              </a:spcAft>
              <a:buClrTx/>
              <a:buSzTx/>
              <a:buFontTx/>
              <a:buChar char="•"/>
              <a:tabLst>
                <a:tab pos="900113" algn="l"/>
              </a:tabLst>
            </a:pP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Web GPIO API を使った GPIO 入力ポートの設定と変化検知受信の流れ (</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navigator.requestGPIOAccess()</a:t>
            </a: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r>
              <a:rPr kumimoji="0" lang="ja-JP" altLang="ja-JP" sz="1000" b="0" i="0" u="none" strike="noStrike" cap="none" normalizeH="0" baseline="0" dirty="0">
                <a:ln>
                  <a:noFill/>
                </a:ln>
                <a:solidFill>
                  <a:srgbClr val="3D525C"/>
                </a:solidFill>
                <a:effectLst/>
                <a:latin typeface="メイリオ" panose="020B0604030504040204" pitchFamily="50" charset="-128"/>
                <a:ea typeface="メイリオ" panose="020B0604030504040204" pitchFamily="50" charset="-128"/>
              </a:rPr>
              <a:t>port.onchange()</a:t>
            </a: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endParaRPr kumimoji="0" lang="en-US"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このチュートリアルで書いたコードは以下のページで参照できます</a:t>
            </a:r>
            <a:r>
              <a:rPr kumimoji="0" lang="ja-JP" altLang="en-US"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rPr>
              <a:t>。</a:t>
            </a:r>
            <a:endParaRPr kumimoji="0" lang="en-US" altLang="ja-JP" sz="1200" b="0" i="0" u="none" strike="noStrike" cap="none" normalizeH="0" baseline="0" dirty="0">
              <a:ln>
                <a:noFill/>
              </a:ln>
              <a:solidFill>
                <a:srgbClr val="353C48"/>
              </a:solidFill>
              <a:effectLst/>
              <a:latin typeface="メイリオ" panose="020B0604030504040204" pitchFamily="50" charset="-128"/>
              <a:ea typeface="メイリオ"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9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lvl="0" defTabSz="914400">
              <a:buFontTx/>
              <a:buChar char="•"/>
              <a:tabLst>
                <a:tab pos="177800" algn="l"/>
              </a:tabLst>
            </a:pPr>
            <a:r>
              <a:rPr lang="ja-JP" altLang="ja-JP" sz="1400" dirty="0">
                <a:solidFill>
                  <a:srgbClr val="1E6BB8"/>
                </a:solidFill>
                <a:latin typeface="メイリオ" panose="020B0604030504040204" pitchFamily="50" charset="-128"/>
                <a:ea typeface="メイリオ" panose="020B0604030504040204" pitchFamily="50" charset="-128"/>
                <a:hlinkClick r:id="rId3"/>
              </a:rPr>
              <a:t>GitHub リポジトリで参照</a:t>
            </a:r>
            <a:r>
              <a:rPr lang="ja-JP" altLang="en-US" sz="1050" dirty="0">
                <a:solidFill>
                  <a:srgbClr val="1E6BB8"/>
                </a:solidFill>
                <a:latin typeface="メイリオ" panose="020B0604030504040204" pitchFamily="50" charset="-128"/>
                <a:ea typeface="メイリオ" panose="020B0604030504040204" pitchFamily="50" charset="-128"/>
              </a:rPr>
              <a:t>（</a:t>
            </a:r>
            <a:r>
              <a:rPr lang="ja-JP" altLang="en-US" sz="1050" dirty="0">
                <a:hlinkClick r:id="rId3"/>
              </a:rPr>
              <a:t>https://github.com/chirimen-oh/tutorials/tree/master/raspi3/examples/section1</a:t>
            </a:r>
            <a:r>
              <a:rPr lang="ja-JP" altLang="en-US" sz="1050" dirty="0">
                <a:solidFill>
                  <a:srgbClr val="1E6BB8"/>
                </a:solidFill>
                <a:latin typeface="メイリオ" panose="020B0604030504040204" pitchFamily="50" charset="-128"/>
                <a:ea typeface="メイリオ" panose="020B0604030504040204" pitchFamily="50" charset="-128"/>
              </a:rPr>
              <a:t>）</a:t>
            </a:r>
            <a:endParaRPr lang="ja-JP" altLang="ja-JP" sz="1400" dirty="0">
              <a:solidFill>
                <a:srgbClr val="353C48"/>
              </a:solidFill>
              <a:latin typeface="メイリオ" panose="020B0604030504040204" pitchFamily="50" charset="-128"/>
              <a:ea typeface="メイリオ" panose="020B0604030504040204" pitchFamily="50" charset="-128"/>
            </a:endParaRPr>
          </a:p>
          <a:p>
            <a:pPr lvl="0" defTabSz="914400">
              <a:buFontTx/>
              <a:buChar char="•"/>
            </a:pPr>
            <a:r>
              <a:rPr lang="ja-JP" altLang="ja-JP" sz="1400" dirty="0">
                <a:solidFill>
                  <a:srgbClr val="353C48"/>
                </a:solidFill>
                <a:latin typeface="メイリオ" panose="020B0604030504040204" pitchFamily="50" charset="-128"/>
                <a:ea typeface="メイリオ" panose="020B0604030504040204" pitchFamily="50" charset="-128"/>
              </a:rPr>
              <a:t>ブラウザで開くページ (各ステップ)</a:t>
            </a:r>
          </a:p>
          <a:p>
            <a:pPr marL="355600" lvl="1" indent="-260350" defTabSz="914400">
              <a:buFontTx/>
              <a:buChar char="•"/>
              <a:tabLst>
                <a:tab pos="95250" algn="l"/>
              </a:tabLst>
            </a:pPr>
            <a:r>
              <a:rPr lang="ja-JP" altLang="ja-JP" sz="1400" dirty="0">
                <a:solidFill>
                  <a:srgbClr val="1E6BB8"/>
                </a:solidFill>
                <a:latin typeface="メイリオ" panose="020B0604030504040204" pitchFamily="50" charset="-128"/>
                <a:ea typeface="メイリオ" panose="020B0604030504040204" pitchFamily="50" charset="-128"/>
                <a:hlinkClick r:id="rId4"/>
              </a:rPr>
              <a:t>画面のボタンで画面の要素の色を変える</a:t>
            </a:r>
            <a:r>
              <a:rPr lang="ja-JP" altLang="en-US" sz="1050" dirty="0">
                <a:solidFill>
                  <a:srgbClr val="1E6BB8"/>
                </a:solidFill>
                <a:latin typeface="メイリオ" panose="020B0604030504040204" pitchFamily="50" charset="-128"/>
                <a:ea typeface="メイリオ" panose="020B0604030504040204" pitchFamily="50" charset="-128"/>
              </a:rPr>
              <a:t>（</a:t>
            </a:r>
            <a:r>
              <a:rPr lang="ja-JP" altLang="en-US" sz="1050" dirty="0">
                <a:hlinkClick r:id="rId4"/>
              </a:rPr>
              <a:t>https://tutorial.chirimen.org/raspi3/examples/section1/s1_1</a:t>
            </a:r>
            <a:r>
              <a:rPr lang="ja-JP" altLang="en-US" sz="1050" dirty="0">
                <a:solidFill>
                  <a:srgbClr val="1E6BB8"/>
                </a:solidFill>
                <a:latin typeface="メイリオ" panose="020B0604030504040204" pitchFamily="50" charset="-128"/>
                <a:ea typeface="メイリオ" panose="020B0604030504040204" pitchFamily="50" charset="-128"/>
              </a:rPr>
              <a:t>）</a:t>
            </a:r>
            <a:endParaRPr lang="ja-JP" altLang="ja-JP" sz="1050" dirty="0">
              <a:solidFill>
                <a:srgbClr val="353C48"/>
              </a:solidFill>
              <a:latin typeface="メイリオ" panose="020B0604030504040204" pitchFamily="50" charset="-128"/>
              <a:ea typeface="メイリオ" panose="020B0604030504040204" pitchFamily="50" charset="-128"/>
            </a:endParaRPr>
          </a:p>
          <a:p>
            <a:pPr marL="355600" lvl="1" indent="-260350" defTabSz="914400">
              <a:lnSpc>
                <a:spcPct val="150000"/>
              </a:lnSpc>
              <a:buFontTx/>
              <a:buChar char="•"/>
              <a:tabLst>
                <a:tab pos="95250" algn="l"/>
              </a:tabLst>
            </a:pPr>
            <a:r>
              <a:rPr lang="ja-JP" altLang="ja-JP" sz="1400" dirty="0">
                <a:solidFill>
                  <a:srgbClr val="1E6BB8"/>
                </a:solidFill>
                <a:latin typeface="メイリオ" panose="020B0604030504040204" pitchFamily="50" charset="-128"/>
                <a:ea typeface="メイリオ" panose="020B0604030504040204" pitchFamily="50" charset="-128"/>
                <a:hlinkClick r:id="rId5"/>
              </a:rPr>
              <a:t>他面のボタンで LED が光り画面の要素の色も変わる</a:t>
            </a:r>
            <a:endParaRPr lang="en-US" altLang="ja-JP" sz="1400" dirty="0">
              <a:solidFill>
                <a:srgbClr val="1E6BB8"/>
              </a:solidFill>
              <a:latin typeface="メイリオ" panose="020B0604030504040204" pitchFamily="50" charset="-128"/>
              <a:ea typeface="メイリオ" panose="020B0604030504040204" pitchFamily="50" charset="-128"/>
            </a:endParaRPr>
          </a:p>
          <a:p>
            <a:pPr marL="95250" lvl="1" defTabSz="914400">
              <a:tabLst>
                <a:tab pos="95250" algn="l"/>
              </a:tabLst>
            </a:pPr>
            <a:r>
              <a:rPr lang="ja-JP" altLang="en-US" sz="1050" dirty="0">
                <a:solidFill>
                  <a:srgbClr val="1E6BB8"/>
                </a:solidFill>
                <a:latin typeface="メイリオ" panose="020B0604030504040204" pitchFamily="50" charset="-128"/>
                <a:ea typeface="メイリオ" panose="020B0604030504040204" pitchFamily="50" charset="-128"/>
              </a:rPr>
              <a:t>　　（</a:t>
            </a:r>
            <a:r>
              <a:rPr lang="ja-JP" altLang="en-US" sz="1050" dirty="0">
                <a:hlinkClick r:id="rId5"/>
              </a:rPr>
              <a:t>https://tutorial.chirimen.org/raspi3/examples/section1/s1_2</a:t>
            </a:r>
            <a:r>
              <a:rPr lang="ja-JP" altLang="en-US" sz="1050" dirty="0">
                <a:solidFill>
                  <a:srgbClr val="1E6BB8"/>
                </a:solidFill>
                <a:latin typeface="メイリオ" panose="020B0604030504040204" pitchFamily="50" charset="-128"/>
                <a:ea typeface="メイリオ" panose="020B0604030504040204" pitchFamily="50" charset="-128"/>
              </a:rPr>
              <a:t>）</a:t>
            </a:r>
            <a:endParaRPr lang="ja-JP" altLang="ja-JP" sz="1050" dirty="0">
              <a:solidFill>
                <a:srgbClr val="353C48"/>
              </a:solidFill>
              <a:latin typeface="メイリオ" panose="020B0604030504040204" pitchFamily="50" charset="-128"/>
              <a:ea typeface="メイリオ" panose="020B0604030504040204" pitchFamily="50" charset="-128"/>
            </a:endParaRPr>
          </a:p>
          <a:p>
            <a:pPr marL="355600" lvl="1" indent="-260350" defTabSz="914400">
              <a:lnSpc>
                <a:spcPct val="150000"/>
              </a:lnSpc>
              <a:buFontTx/>
              <a:buChar char="•"/>
              <a:tabLst>
                <a:tab pos="95250" algn="l"/>
              </a:tabLst>
            </a:pPr>
            <a:r>
              <a:rPr lang="ja-JP" altLang="ja-JP" sz="1400" dirty="0">
                <a:solidFill>
                  <a:srgbClr val="1E6BB8"/>
                </a:solidFill>
                <a:latin typeface="メイリオ" panose="020B0604030504040204" pitchFamily="50" charset="-128"/>
                <a:ea typeface="メイリオ" panose="020B0604030504040204" pitchFamily="50" charset="-128"/>
                <a:hlinkClick r:id="rId6"/>
              </a:rPr>
              <a:t>マウスで画面のボタンを押している間だけ LED が光る</a:t>
            </a:r>
            <a:endParaRPr lang="en-US" altLang="ja-JP" sz="1400" dirty="0">
              <a:solidFill>
                <a:srgbClr val="1E6BB8"/>
              </a:solidFill>
              <a:latin typeface="メイリオ" panose="020B0604030504040204" pitchFamily="50" charset="-128"/>
              <a:ea typeface="メイリオ" panose="020B0604030504040204" pitchFamily="50" charset="-128"/>
            </a:endParaRPr>
          </a:p>
          <a:p>
            <a:pPr marL="95250" lvl="1" defTabSz="914400">
              <a:tabLst>
                <a:tab pos="95250" algn="l"/>
              </a:tabLst>
            </a:pPr>
            <a:r>
              <a:rPr lang="ja-JP" altLang="en-US" sz="1050" dirty="0">
                <a:solidFill>
                  <a:srgbClr val="1E6BB8"/>
                </a:solidFill>
                <a:latin typeface="メイリオ" panose="020B0604030504040204" pitchFamily="50" charset="-128"/>
                <a:ea typeface="メイリオ" panose="020B0604030504040204" pitchFamily="50" charset="-128"/>
              </a:rPr>
              <a:t>　　（</a:t>
            </a:r>
            <a:r>
              <a:rPr lang="ja-JP" altLang="en-US" sz="1050" dirty="0">
                <a:hlinkClick r:id="rId6"/>
              </a:rPr>
              <a:t>https://tutorial.chirimen.org/raspi3/examples/section1/s1_3</a:t>
            </a:r>
            <a:r>
              <a:rPr lang="ja-JP" altLang="en-US" sz="1050" dirty="0">
                <a:solidFill>
                  <a:srgbClr val="1E6BB8"/>
                </a:solidFill>
                <a:latin typeface="メイリオ" panose="020B0604030504040204" pitchFamily="50" charset="-128"/>
                <a:ea typeface="メイリオ" panose="020B0604030504040204" pitchFamily="50" charset="-128"/>
              </a:rPr>
              <a:t>）</a:t>
            </a:r>
            <a:endParaRPr lang="ja-JP" altLang="ja-JP" sz="1050" dirty="0">
              <a:solidFill>
                <a:srgbClr val="353C48"/>
              </a:solidFill>
              <a:latin typeface="メイリオ" panose="020B0604030504040204" pitchFamily="50" charset="-128"/>
              <a:ea typeface="メイリオ" panose="020B0604030504040204" pitchFamily="50" charset="-128"/>
            </a:endParaRPr>
          </a:p>
          <a:p>
            <a:pPr marL="355600" lvl="1" indent="-260350" defTabSz="914400">
              <a:lnSpc>
                <a:spcPct val="150000"/>
              </a:lnSpc>
              <a:buFontTx/>
              <a:buChar char="•"/>
              <a:tabLst>
                <a:tab pos="95250" algn="l"/>
              </a:tabLst>
            </a:pPr>
            <a:r>
              <a:rPr lang="ja-JP" altLang="ja-JP" sz="1400" dirty="0">
                <a:solidFill>
                  <a:srgbClr val="1E6BB8"/>
                </a:solidFill>
                <a:latin typeface="メイリオ" panose="020B0604030504040204" pitchFamily="50" charset="-128"/>
                <a:ea typeface="メイリオ" panose="020B0604030504040204" pitchFamily="50" charset="-128"/>
                <a:hlinkClick r:id="rId7"/>
              </a:rPr>
              <a:t>タクトスイッチを押している間だけ LED が光る</a:t>
            </a:r>
            <a:endParaRPr lang="en-US" altLang="ja-JP" sz="1400" dirty="0">
              <a:solidFill>
                <a:srgbClr val="1E6BB8"/>
              </a:solidFill>
              <a:latin typeface="メイリオ" panose="020B0604030504040204" pitchFamily="50" charset="-128"/>
              <a:ea typeface="メイリオ" panose="020B0604030504040204" pitchFamily="50" charset="-128"/>
            </a:endParaRPr>
          </a:p>
          <a:p>
            <a:pPr marL="95250" lvl="1" defTabSz="914400">
              <a:tabLst>
                <a:tab pos="95250" algn="l"/>
              </a:tabLst>
            </a:pPr>
            <a:r>
              <a:rPr lang="ja-JP" altLang="en-US" sz="1050" dirty="0">
                <a:solidFill>
                  <a:srgbClr val="1E6BB8"/>
                </a:solidFill>
                <a:latin typeface="メイリオ" panose="020B0604030504040204" pitchFamily="50" charset="-128"/>
                <a:ea typeface="メイリオ" panose="020B0604030504040204" pitchFamily="50" charset="-128"/>
              </a:rPr>
              <a:t>　　（</a:t>
            </a:r>
            <a:r>
              <a:rPr lang="ja-JP" altLang="en-US" sz="1050" dirty="0">
                <a:hlinkClick r:id="rId7"/>
              </a:rPr>
              <a:t>https://tutorial.chirimen.org/raspi3/examples/section1/s1_4</a:t>
            </a:r>
            <a:r>
              <a:rPr lang="ja-JP" altLang="en-US" sz="1050" dirty="0">
                <a:solidFill>
                  <a:srgbClr val="1E6BB8"/>
                </a:solidFill>
                <a:latin typeface="メイリオ" panose="020B0604030504040204" pitchFamily="50" charset="-128"/>
                <a:ea typeface="メイリオ" panose="020B0604030504040204" pitchFamily="50" charset="-128"/>
              </a:rPr>
              <a:t>）</a:t>
            </a:r>
            <a:endParaRPr lang="ja-JP" altLang="ja-JP" sz="1050" dirty="0">
              <a:solidFill>
                <a:srgbClr val="353C48"/>
              </a:solidFill>
              <a:latin typeface="メイリオ" panose="020B0604030504040204" pitchFamily="50" charset="-128"/>
              <a:ea typeface="メイリオ" panose="020B0604030504040204" pitchFamily="50" charset="-128"/>
            </a:endParaRPr>
          </a:p>
          <a:p>
            <a:pPr marL="355600" lvl="1" indent="-260350" defTabSz="914400">
              <a:lnSpc>
                <a:spcPct val="150000"/>
              </a:lnSpc>
              <a:buFontTx/>
              <a:buChar char="•"/>
              <a:tabLst>
                <a:tab pos="95250" algn="l"/>
              </a:tabLst>
            </a:pPr>
            <a:r>
              <a:rPr lang="ja-JP" altLang="ja-JP" sz="1400" dirty="0">
                <a:solidFill>
                  <a:srgbClr val="1E6BB8"/>
                </a:solidFill>
                <a:latin typeface="メイリオ" panose="020B0604030504040204" pitchFamily="50" charset="-128"/>
                <a:ea typeface="メイリオ" panose="020B0604030504040204" pitchFamily="50" charset="-128"/>
                <a:hlinkClick r:id="rId8"/>
              </a:rPr>
              <a:t>画面のボタンまたはタクトスイッチを押している間だけ LED が光る</a:t>
            </a:r>
            <a:endParaRPr lang="en-US" altLang="ja-JP" sz="1400" dirty="0">
              <a:solidFill>
                <a:srgbClr val="1E6BB8"/>
              </a:solidFill>
              <a:latin typeface="メイリオ" panose="020B0604030504040204" pitchFamily="50" charset="-128"/>
              <a:ea typeface="メイリオ" panose="020B0604030504040204" pitchFamily="50" charset="-128"/>
            </a:endParaRPr>
          </a:p>
          <a:p>
            <a:pPr marL="95250" lvl="1" defTabSz="914400">
              <a:tabLst>
                <a:tab pos="95250" algn="l"/>
              </a:tabLst>
            </a:pPr>
            <a:r>
              <a:rPr lang="ja-JP" altLang="en-US" sz="1050">
                <a:solidFill>
                  <a:srgbClr val="1E6BB8"/>
                </a:solidFill>
                <a:latin typeface="メイリオ" panose="020B0604030504040204" pitchFamily="50" charset="-128"/>
                <a:ea typeface="メイリオ" panose="020B0604030504040204" pitchFamily="50" charset="-128"/>
              </a:rPr>
              <a:t>　　（</a:t>
            </a:r>
            <a:r>
              <a:rPr lang="ja-JP" altLang="en-US" sz="1050" dirty="0">
                <a:hlinkClick r:id="rId8"/>
              </a:rPr>
              <a:t>https://tutorial.chirimen.org/raspi3/examples/section1/s1_5</a:t>
            </a:r>
            <a:r>
              <a:rPr lang="ja-JP" altLang="en-US" sz="1050" dirty="0">
                <a:solidFill>
                  <a:srgbClr val="1E6BB8"/>
                </a:solidFill>
                <a:latin typeface="メイリオ" panose="020B0604030504040204" pitchFamily="50" charset="-128"/>
                <a:ea typeface="メイリオ" panose="020B0604030504040204" pitchFamily="50" charset="-128"/>
              </a:rPr>
              <a:t>）</a:t>
            </a:r>
            <a:endParaRPr lang="ja-JP" altLang="ja-JP" sz="1050" dirty="0">
              <a:solidFill>
                <a:srgbClr val="353C48"/>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7DF039A-CDD8-427E-ACA8-2EF7A01080DE}"/>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40</a:t>
            </a:fld>
            <a:endParaRPr kumimoji="1" lang="ja-JP" altLang="en-US" dirty="0">
              <a:solidFill>
                <a:schemeClr val="bg1">
                  <a:lumMod val="50000"/>
                </a:schemeClr>
              </a:solidFill>
            </a:endParaRPr>
          </a:p>
        </p:txBody>
      </p:sp>
      <p:sp>
        <p:nvSpPr>
          <p:cNvPr id="10" name="テキスト ボックス 9">
            <a:extLst>
              <a:ext uri="{FF2B5EF4-FFF2-40B4-BE49-F238E27FC236}">
                <a16:creationId xmlns:a16="http://schemas.microsoft.com/office/drawing/2014/main" id="{595C76C4-A2A6-4AC8-97E9-3DDE6872BD8F}"/>
              </a:ext>
            </a:extLst>
          </p:cNvPr>
          <p:cNvSpPr txBox="1"/>
          <p:nvPr/>
        </p:nvSpPr>
        <p:spPr>
          <a:xfrm>
            <a:off x="347730" y="6113856"/>
            <a:ext cx="8448540" cy="369332"/>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最新情報は オンライン情報（</a:t>
            </a:r>
            <a:r>
              <a:rPr lang="en-US" altLang="ja-JP" dirty="0">
                <a:latin typeface="メイリオ" panose="020B0604030504040204" pitchFamily="50" charset="-128"/>
                <a:ea typeface="メイリオ" panose="020B0604030504040204" pitchFamily="50" charset="-128"/>
                <a:hlinkClick r:id="rId9"/>
              </a:rPr>
              <a:t>https://tutorial.chirimen.org/</a:t>
            </a:r>
            <a:r>
              <a:rPr lang="ja-JP" altLang="en-US" dirty="0">
                <a:latin typeface="メイリオ" panose="020B0604030504040204" pitchFamily="50" charset="-128"/>
                <a:ea typeface="メイリオ" panose="020B0604030504040204" pitchFamily="50" charset="-128"/>
              </a:rPr>
              <a:t> ）をご覧ください。</a:t>
            </a:r>
            <a:endParaRPr lang="ja-JP" altLang="en-US"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0351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メモ</a:t>
            </a:r>
          </a:p>
        </p:txBody>
      </p:sp>
      <p:pic>
        <p:nvPicPr>
          <p:cNvPr id="20" name="図 19">
            <a:extLst>
              <a:ext uri="{FF2B5EF4-FFF2-40B4-BE49-F238E27FC236}">
                <a16:creationId xmlns:a16="http://schemas.microsoft.com/office/drawing/2014/main" id="{459BB551-DEC2-4310-801A-9F7554C6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cxnSp>
        <p:nvCxnSpPr>
          <p:cNvPr id="8" name="直線コネクタ 7">
            <a:extLst>
              <a:ext uri="{FF2B5EF4-FFF2-40B4-BE49-F238E27FC236}">
                <a16:creationId xmlns:a16="http://schemas.microsoft.com/office/drawing/2014/main" id="{CB7E3E02-8DDD-489C-9898-BAB95CB41D1B}"/>
              </a:ext>
            </a:extLst>
          </p:cNvPr>
          <p:cNvCxnSpPr>
            <a:cxnSpLocks/>
          </p:cNvCxnSpPr>
          <p:nvPr/>
        </p:nvCxnSpPr>
        <p:spPr>
          <a:xfrm>
            <a:off x="313899" y="1446663"/>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EDEFCDA-7440-45EA-AE96-C6824F7306DA}"/>
              </a:ext>
            </a:extLst>
          </p:cNvPr>
          <p:cNvCxnSpPr>
            <a:cxnSpLocks/>
          </p:cNvCxnSpPr>
          <p:nvPr/>
        </p:nvCxnSpPr>
        <p:spPr>
          <a:xfrm>
            <a:off x="313899" y="2233684"/>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BBF791-850A-407C-B59D-93C0C965F431}"/>
              </a:ext>
            </a:extLst>
          </p:cNvPr>
          <p:cNvCxnSpPr>
            <a:cxnSpLocks/>
          </p:cNvCxnSpPr>
          <p:nvPr/>
        </p:nvCxnSpPr>
        <p:spPr>
          <a:xfrm>
            <a:off x="313899" y="3020705"/>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4C8C897-45A5-46D1-877E-4DB0F73EB1FB}"/>
              </a:ext>
            </a:extLst>
          </p:cNvPr>
          <p:cNvCxnSpPr>
            <a:cxnSpLocks/>
          </p:cNvCxnSpPr>
          <p:nvPr/>
        </p:nvCxnSpPr>
        <p:spPr>
          <a:xfrm>
            <a:off x="313899" y="3807726"/>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186BE2A-9A03-405C-97F4-2668EC6C401F}"/>
              </a:ext>
            </a:extLst>
          </p:cNvPr>
          <p:cNvCxnSpPr>
            <a:cxnSpLocks/>
          </p:cNvCxnSpPr>
          <p:nvPr/>
        </p:nvCxnSpPr>
        <p:spPr>
          <a:xfrm>
            <a:off x="313899" y="4594747"/>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D38B67E-3434-403F-9195-878BD309E3AF}"/>
              </a:ext>
            </a:extLst>
          </p:cNvPr>
          <p:cNvCxnSpPr>
            <a:cxnSpLocks/>
          </p:cNvCxnSpPr>
          <p:nvPr/>
        </p:nvCxnSpPr>
        <p:spPr>
          <a:xfrm>
            <a:off x="313899" y="5381768"/>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C27F41A-B90B-4E91-A943-7BCE1C7898C9}"/>
              </a:ext>
            </a:extLst>
          </p:cNvPr>
          <p:cNvCxnSpPr>
            <a:cxnSpLocks/>
          </p:cNvCxnSpPr>
          <p:nvPr/>
        </p:nvCxnSpPr>
        <p:spPr>
          <a:xfrm>
            <a:off x="313899" y="6168788"/>
            <a:ext cx="846161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F32DFE7-16E8-41F1-A338-A1D37369702B}"/>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41</a:t>
            </a:fld>
            <a:endParaRPr kumimoji="1" lang="ja-JP" altLang="en-US" dirty="0">
              <a:solidFill>
                <a:schemeClr val="bg1">
                  <a:lumMod val="50000"/>
                </a:schemeClr>
              </a:solidFill>
            </a:endParaRPr>
          </a:p>
        </p:txBody>
      </p:sp>
    </p:spTree>
    <p:extLst>
      <p:ext uri="{BB962C8B-B14F-4D97-AF65-F5344CB8AC3E}">
        <p14:creationId xmlns:p14="http://schemas.microsoft.com/office/powerpoint/2010/main" val="3314862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7E10109F-7BAD-4D56-A83A-30161C8F2308}" type="slidenum">
              <a:rPr lang="ja-JP" altLang="en-US" smtClean="0"/>
              <a:pPr>
                <a:defRPr/>
              </a:pPr>
              <a:t>42</a:t>
            </a:fld>
            <a:endParaRPr lang="ja-JP" altLang="en-US"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976" y="4705731"/>
            <a:ext cx="1227411" cy="429442"/>
          </a:xfrm>
          <a:prstGeom prst="rect">
            <a:avLst/>
          </a:prstGeom>
        </p:spPr>
      </p:pic>
      <p:sp>
        <p:nvSpPr>
          <p:cNvPr id="6" name="タイトル 1"/>
          <p:cNvSpPr>
            <a:spLocks/>
          </p:cNvSpPr>
          <p:nvPr/>
        </p:nvSpPr>
        <p:spPr bwMode="auto">
          <a:xfrm>
            <a:off x="1549387" y="4668955"/>
            <a:ext cx="7285051" cy="492443"/>
          </a:xfrm>
          <a:prstGeom prst="rect">
            <a:avLst/>
          </a:prstGeom>
          <a:noFill/>
          <a:ln w="9525">
            <a:noFill/>
            <a:miter lim="800000"/>
            <a:headEnd/>
            <a:tailEnd/>
          </a:ln>
        </p:spPr>
        <p:txBody>
          <a:bodyPr wrap="square">
            <a:spAutoFit/>
          </a:bodyPr>
          <a:lstStyle/>
          <a:p>
            <a:r>
              <a:rPr lang="ja-JP" altLang="en-US" sz="1600" dirty="0">
                <a:solidFill>
                  <a:schemeClr val="accent5"/>
                </a:solidFill>
                <a:latin typeface="メイリオ" pitchFamily="50" charset="-128"/>
                <a:ea typeface="メイリオ" pitchFamily="50" charset="-128"/>
              </a:rPr>
              <a:t>ライセンス</a:t>
            </a:r>
            <a:endParaRPr lang="en-US" altLang="ja-JP" sz="1600" dirty="0">
              <a:solidFill>
                <a:schemeClr val="accent5"/>
              </a:solidFill>
              <a:latin typeface="メイリオ" pitchFamily="50" charset="-128"/>
              <a:ea typeface="メイリオ" pitchFamily="50" charset="-128"/>
            </a:endParaRPr>
          </a:p>
          <a:p>
            <a:r>
              <a:rPr lang="ja-JP" altLang="en-US" sz="1000" dirty="0">
                <a:latin typeface="メイリオ" pitchFamily="50" charset="-128"/>
                <a:ea typeface="メイリオ" pitchFamily="50" charset="-128"/>
              </a:rPr>
              <a:t>本テキストは、クリエイティブ・コモンズ・ライセンス（表示 </a:t>
            </a:r>
            <a:r>
              <a:rPr lang="en-US" altLang="ja-JP" sz="1000" dirty="0">
                <a:latin typeface="メイリオ" pitchFamily="50" charset="-128"/>
                <a:ea typeface="メイリオ" pitchFamily="50" charset="-128"/>
              </a:rPr>
              <a:t>4.0 </a:t>
            </a:r>
            <a:r>
              <a:rPr lang="ja-JP" altLang="en-US" sz="1000" dirty="0">
                <a:latin typeface="メイリオ" pitchFamily="50" charset="-128"/>
                <a:ea typeface="メイリオ" pitchFamily="50" charset="-128"/>
              </a:rPr>
              <a:t>国際）「</a:t>
            </a:r>
            <a:r>
              <a:rPr lang="en-US" altLang="ja-JP" sz="1000" dirty="0">
                <a:latin typeface="メイリオ" pitchFamily="50" charset="-128"/>
                <a:ea typeface="メイリオ" pitchFamily="50" charset="-128"/>
              </a:rPr>
              <a:t>CC-BY</a:t>
            </a:r>
            <a:r>
              <a:rPr lang="ja-JP" altLang="en-US" sz="1000" dirty="0">
                <a:latin typeface="メイリオ" pitchFamily="50" charset="-128"/>
                <a:ea typeface="メイリオ" pitchFamily="50" charset="-128"/>
              </a:rPr>
              <a:t>（表示）」の下に提供されています。</a:t>
            </a:r>
          </a:p>
        </p:txBody>
      </p:sp>
      <p:sp>
        <p:nvSpPr>
          <p:cNvPr id="7" name="タイトル 1"/>
          <p:cNvSpPr>
            <a:spLocks/>
          </p:cNvSpPr>
          <p:nvPr/>
        </p:nvSpPr>
        <p:spPr bwMode="auto">
          <a:xfrm>
            <a:off x="321976" y="5187623"/>
            <a:ext cx="8550561" cy="1415772"/>
          </a:xfrm>
          <a:prstGeom prst="rect">
            <a:avLst/>
          </a:prstGeom>
          <a:noFill/>
          <a:ln w="9525">
            <a:noFill/>
            <a:miter lim="800000"/>
            <a:headEnd/>
            <a:tailEnd/>
          </a:ln>
        </p:spPr>
        <p:txBody>
          <a:bodyPr wrap="square">
            <a:spAutoFit/>
          </a:bodyPr>
          <a:lstStyle/>
          <a:p>
            <a:r>
              <a:rPr lang="ja-JP" altLang="en-US" sz="1000" b="0" dirty="0">
                <a:latin typeface="メイリオ" pitchFamily="50" charset="-128"/>
                <a:ea typeface="メイリオ" pitchFamily="50" charset="-128"/>
              </a:rPr>
              <a:t>本テキストに記載されている内容は、クリエイティブ・コモンズ・ライセンス（表示</a:t>
            </a:r>
            <a:r>
              <a:rPr lang="en-US" altLang="ja-JP" sz="1000" b="0" dirty="0">
                <a:latin typeface="メイリオ" pitchFamily="50" charset="-128"/>
                <a:ea typeface="メイリオ" pitchFamily="50" charset="-128"/>
              </a:rPr>
              <a:t>4.0</a:t>
            </a:r>
            <a:r>
              <a:rPr lang="ja-JP" altLang="en-US" sz="1000" b="0" dirty="0">
                <a:latin typeface="メイリオ" pitchFamily="50" charset="-128"/>
                <a:ea typeface="メイリオ" pitchFamily="50" charset="-128"/>
              </a:rPr>
              <a:t>国際）に従うかぎり、商用利用を含め、自由に複製または改変してご利用いただくことが可能です。ご利用いただく際は、著作者の名前を、作品タイトルおよびクリエイティブ・コモンズ・ライセンス（表示 </a:t>
            </a:r>
            <a:r>
              <a:rPr lang="en-US" altLang="ja-JP" sz="1000" b="0" dirty="0">
                <a:latin typeface="メイリオ" pitchFamily="50" charset="-128"/>
                <a:ea typeface="メイリオ" pitchFamily="50" charset="-128"/>
              </a:rPr>
              <a:t>4.0 </a:t>
            </a:r>
            <a:r>
              <a:rPr lang="ja-JP" altLang="en-US" sz="1000" b="0" dirty="0">
                <a:latin typeface="メイリオ" pitchFamily="50" charset="-128"/>
                <a:ea typeface="メイリオ" pitchFamily="50" charset="-128"/>
              </a:rPr>
              <a:t>国際）の</a:t>
            </a:r>
            <a:r>
              <a:rPr lang="en-US" altLang="ja-JP" sz="1000" b="0" dirty="0">
                <a:latin typeface="メイリオ" pitchFamily="50" charset="-128"/>
                <a:ea typeface="メイリオ" pitchFamily="50" charset="-128"/>
              </a:rPr>
              <a:t>URL</a:t>
            </a:r>
            <a:r>
              <a:rPr lang="ja-JP" altLang="en-US" sz="1000" b="0" dirty="0">
                <a:latin typeface="メイリオ" pitchFamily="50" charset="-128"/>
                <a:ea typeface="メイリオ" pitchFamily="50" charset="-128"/>
              </a:rPr>
              <a:t>表記、またはハイパーリンクと共に、ご利用いただく媒体の閲覧者が見える場所に記載していただく必要があります。</a:t>
            </a:r>
            <a:endParaRPr lang="en-US" altLang="ja-JP" sz="1000" b="0" dirty="0">
              <a:latin typeface="メイリオ" pitchFamily="50" charset="-128"/>
              <a:ea typeface="メイリオ" pitchFamily="50" charset="-128"/>
            </a:endParaRPr>
          </a:p>
          <a:p>
            <a:endParaRPr lang="ja-JP" altLang="en-US" sz="600" b="0" dirty="0">
              <a:latin typeface="メイリオ" pitchFamily="50" charset="-128"/>
              <a:ea typeface="メイリオ" pitchFamily="50" charset="-128"/>
            </a:endParaRPr>
          </a:p>
          <a:p>
            <a:r>
              <a:rPr lang="ja-JP" altLang="en-US" sz="1000" b="0" dirty="0">
                <a:latin typeface="メイリオ" pitchFamily="50" charset="-128"/>
                <a:ea typeface="メイリオ" pitchFamily="50" charset="-128"/>
              </a:rPr>
              <a:t>・著作者</a:t>
            </a:r>
            <a:r>
              <a:rPr lang="en-US" altLang="ja-JP" sz="1000" b="0" dirty="0">
                <a:latin typeface="メイリオ" pitchFamily="50" charset="-128"/>
                <a:ea typeface="メイリオ" pitchFamily="50" charset="-128"/>
              </a:rPr>
              <a:t>	</a:t>
            </a:r>
            <a:r>
              <a:rPr lang="ja-JP" altLang="en-US" sz="1000" b="0" dirty="0">
                <a:latin typeface="メイリオ" pitchFamily="50" charset="-128"/>
                <a:ea typeface="メイリオ" pitchFamily="50" charset="-128"/>
              </a:rPr>
              <a:t>：</a:t>
            </a:r>
            <a:r>
              <a:rPr lang="en-US" altLang="ja-JP" sz="1000" dirty="0">
                <a:latin typeface="メイリオ" pitchFamily="50" charset="-128"/>
                <a:ea typeface="メイリオ" pitchFamily="50" charset="-128"/>
              </a:rPr>
              <a:t> </a:t>
            </a:r>
            <a:r>
              <a:rPr lang="en-US" altLang="ja-JP" sz="1000" dirty="0" err="1">
                <a:latin typeface="メイリオ" pitchFamily="50" charset="-128"/>
                <a:ea typeface="メイリオ" pitchFamily="50" charset="-128"/>
              </a:rPr>
              <a:t>Web×IoT</a:t>
            </a:r>
            <a:r>
              <a:rPr lang="ja-JP" altLang="en-US" sz="1000" dirty="0">
                <a:latin typeface="メイリオ" pitchFamily="50" charset="-128"/>
                <a:ea typeface="メイリオ" pitchFamily="50" charset="-128"/>
              </a:rPr>
              <a:t> メイカーズチャレンジ 実行委員会 （篠田）</a:t>
            </a:r>
            <a:endParaRPr lang="en-US" altLang="ja-JP" sz="1000" dirty="0">
              <a:latin typeface="メイリオ" pitchFamily="50" charset="-128"/>
              <a:ea typeface="メイリオ" pitchFamily="50" charset="-128"/>
            </a:endParaRPr>
          </a:p>
          <a:p>
            <a:r>
              <a:rPr lang="en-US" altLang="ja-JP" sz="1000" dirty="0">
                <a:latin typeface="メイリオ" pitchFamily="50" charset="-128"/>
                <a:ea typeface="メイリオ" pitchFamily="50" charset="-128"/>
              </a:rPr>
              <a:t>		</a:t>
            </a:r>
            <a:r>
              <a:rPr lang="ja-JP" altLang="en-US" sz="1000" dirty="0">
                <a:latin typeface="メイリオ" pitchFamily="50" charset="-128"/>
                <a:ea typeface="メイリオ" pitchFamily="50" charset="-128"/>
              </a:rPr>
              <a:t>    </a:t>
            </a:r>
            <a:r>
              <a:rPr lang="en-US" altLang="ja-JP" sz="1000" dirty="0">
                <a:latin typeface="メイリオ" pitchFamily="50" charset="-128"/>
                <a:ea typeface="メイリオ" pitchFamily="50" charset="-128"/>
              </a:rPr>
              <a:t>CHIRIMEN Open Hardware</a:t>
            </a:r>
            <a:r>
              <a:rPr lang="ja-JP" altLang="en-US" sz="1000" dirty="0">
                <a:latin typeface="メイリオ" pitchFamily="50" charset="-128"/>
                <a:ea typeface="メイリオ" pitchFamily="50" charset="-128"/>
              </a:rPr>
              <a:t> コミュニティ（</a:t>
            </a:r>
            <a:r>
              <a:rPr lang="en-US" altLang="ja-JP" sz="1000" dirty="0">
                <a:latin typeface="メイリオ" pitchFamily="50" charset="-128"/>
                <a:ea typeface="メイリオ" pitchFamily="50" charset="-128"/>
                <a:hlinkClick r:id="rId4"/>
              </a:rPr>
              <a:t>https://chirimen.org/</a:t>
            </a:r>
            <a:r>
              <a:rPr lang="ja-JP" altLang="en-US" sz="1000" dirty="0">
                <a:latin typeface="メイリオ" pitchFamily="50" charset="-128"/>
                <a:ea typeface="メイリオ" pitchFamily="50" charset="-128"/>
              </a:rPr>
              <a:t>）</a:t>
            </a:r>
            <a:endParaRPr lang="en-US" altLang="ja-JP" sz="1000" dirty="0">
              <a:latin typeface="メイリオ" pitchFamily="50" charset="-128"/>
              <a:ea typeface="メイリオ" pitchFamily="50" charset="-128"/>
            </a:endParaRPr>
          </a:p>
          <a:p>
            <a:r>
              <a:rPr lang="ja-JP" altLang="en-US" sz="1000" b="0" dirty="0">
                <a:latin typeface="メイリオ" pitchFamily="50" charset="-128"/>
                <a:ea typeface="メイリオ" pitchFamily="50" charset="-128"/>
              </a:rPr>
              <a:t>・作品タイトル</a:t>
            </a:r>
            <a:r>
              <a:rPr lang="en-US" altLang="ja-JP" sz="1000" b="0" dirty="0">
                <a:latin typeface="メイリオ" pitchFamily="50" charset="-128"/>
                <a:ea typeface="メイリオ" pitchFamily="50" charset="-128"/>
              </a:rPr>
              <a:t>	</a:t>
            </a:r>
            <a:r>
              <a:rPr lang="ja-JP" altLang="en-US" sz="1000" b="0" dirty="0">
                <a:latin typeface="メイリオ" pitchFamily="50" charset="-128"/>
                <a:ea typeface="メイリオ" pitchFamily="50" charset="-128"/>
              </a:rPr>
              <a:t>：「</a:t>
            </a:r>
            <a:r>
              <a:rPr lang="en-US" altLang="ja-JP" sz="1000" dirty="0" err="1">
                <a:latin typeface="メイリオ" pitchFamily="50" charset="-128"/>
                <a:ea typeface="メイリオ" pitchFamily="50" charset="-128"/>
              </a:rPr>
              <a:t>Web×IoT</a:t>
            </a:r>
            <a:r>
              <a:rPr lang="ja-JP" altLang="en-US" sz="1000" dirty="0">
                <a:latin typeface="メイリオ" pitchFamily="50" charset="-128"/>
                <a:ea typeface="メイリオ" pitchFamily="50" charset="-128"/>
              </a:rPr>
              <a:t> メイカーズチャレンジ ハンズオン講習テキスト」</a:t>
            </a:r>
            <a:endParaRPr lang="en-US" altLang="ja-JP" sz="1000" dirty="0">
              <a:latin typeface="メイリオ" pitchFamily="50" charset="-128"/>
              <a:ea typeface="メイリオ" pitchFamily="50" charset="-128"/>
            </a:endParaRPr>
          </a:p>
          <a:p>
            <a:r>
              <a:rPr lang="ja-JP" altLang="en-US" sz="1000" b="0" dirty="0">
                <a:latin typeface="メイリオ" pitchFamily="50" charset="-128"/>
                <a:ea typeface="メイリオ" pitchFamily="50" charset="-128"/>
              </a:rPr>
              <a:t>・ライセンス</a:t>
            </a:r>
            <a:r>
              <a:rPr lang="en-US" altLang="ja-JP" sz="1000" b="0" dirty="0">
                <a:latin typeface="メイリオ" pitchFamily="50" charset="-128"/>
                <a:ea typeface="メイリオ" pitchFamily="50" charset="-128"/>
              </a:rPr>
              <a:t>	</a:t>
            </a:r>
            <a:r>
              <a:rPr lang="ja-JP" altLang="en-US" sz="1000" b="0" dirty="0">
                <a:latin typeface="メイリオ" pitchFamily="50" charset="-128"/>
                <a:ea typeface="メイリオ" pitchFamily="50" charset="-128"/>
              </a:rPr>
              <a:t>：クリエイティブ・コモンズ・ライセンス（表示 </a:t>
            </a:r>
            <a:r>
              <a:rPr lang="en-US" altLang="ja-JP" sz="1000" b="0" dirty="0">
                <a:latin typeface="メイリオ" pitchFamily="50" charset="-128"/>
                <a:ea typeface="メイリオ" pitchFamily="50" charset="-128"/>
              </a:rPr>
              <a:t>4.0 </a:t>
            </a:r>
            <a:r>
              <a:rPr lang="ja-JP" altLang="en-US" sz="1000" b="0" dirty="0">
                <a:latin typeface="メイリオ" pitchFamily="50" charset="-128"/>
                <a:ea typeface="メイリオ" pitchFamily="50" charset="-128"/>
              </a:rPr>
              <a:t>国際）</a:t>
            </a:r>
          </a:p>
          <a:p>
            <a:r>
              <a:rPr lang="ja-JP" altLang="en-US" sz="1000" b="0" dirty="0">
                <a:latin typeface="メイリオ" pitchFamily="50" charset="-128"/>
                <a:ea typeface="メイリオ" pitchFamily="50" charset="-128"/>
              </a:rPr>
              <a:t>・</a:t>
            </a:r>
            <a:r>
              <a:rPr lang="en-US" altLang="ja-JP" sz="1000" b="0" dirty="0">
                <a:latin typeface="メイリオ" pitchFamily="50" charset="-128"/>
                <a:ea typeface="メイリオ" pitchFamily="50" charset="-128"/>
              </a:rPr>
              <a:t>URL	</a:t>
            </a:r>
            <a:r>
              <a:rPr lang="ja-JP" altLang="en-US" sz="1000" b="0" dirty="0">
                <a:latin typeface="メイリオ" pitchFamily="50" charset="-128"/>
                <a:ea typeface="メイリオ" pitchFamily="50" charset="-128"/>
              </a:rPr>
              <a:t>：</a:t>
            </a:r>
            <a:r>
              <a:rPr lang="en-US" altLang="ja-JP" sz="1000" b="0" dirty="0">
                <a:latin typeface="メイリオ" pitchFamily="50" charset="-128"/>
                <a:ea typeface="メイリオ" pitchFamily="50" charset="-128"/>
                <a:hlinkClick r:id="rId5"/>
              </a:rPr>
              <a:t>https://creativecommons.org/licenses/by/4.0/</a:t>
            </a:r>
            <a:endParaRPr lang="en-US" altLang="ja-JP" sz="1000" b="0" dirty="0">
              <a:latin typeface="メイリオ" pitchFamily="50" charset="-128"/>
              <a:ea typeface="メイリオ" pitchFamily="50" charset="-128"/>
            </a:endParaRPr>
          </a:p>
        </p:txBody>
      </p:sp>
      <p:grpSp>
        <p:nvGrpSpPr>
          <p:cNvPr id="9" name="グループ化 8">
            <a:extLst>
              <a:ext uri="{FF2B5EF4-FFF2-40B4-BE49-F238E27FC236}">
                <a16:creationId xmlns:a16="http://schemas.microsoft.com/office/drawing/2014/main" id="{C527BE4E-6F06-4BC6-A811-BB95A97A8A28}"/>
              </a:ext>
            </a:extLst>
          </p:cNvPr>
          <p:cNvGrpSpPr/>
          <p:nvPr/>
        </p:nvGrpSpPr>
        <p:grpSpPr>
          <a:xfrm>
            <a:off x="0" y="0"/>
            <a:ext cx="9144000" cy="715246"/>
            <a:chOff x="0" y="-11552"/>
            <a:chExt cx="12192000" cy="1507842"/>
          </a:xfrm>
        </p:grpSpPr>
        <p:sp>
          <p:nvSpPr>
            <p:cNvPr id="10" name="正方形/長方形 9">
              <a:extLst>
                <a:ext uri="{FF2B5EF4-FFF2-40B4-BE49-F238E27FC236}">
                  <a16:creationId xmlns:a16="http://schemas.microsoft.com/office/drawing/2014/main" id="{EFBB0700-4DCF-4EE6-8A62-2AAF0C152DB9}"/>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正方形/長方形 10">
              <a:extLst>
                <a:ext uri="{FF2B5EF4-FFF2-40B4-BE49-F238E27FC236}">
                  <a16:creationId xmlns:a16="http://schemas.microsoft.com/office/drawing/2014/main" id="{C4B1A5F3-6B87-4F22-96E6-CE49F282651A}"/>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pic>
        <p:nvPicPr>
          <p:cNvPr id="13" name="図 12">
            <a:extLst>
              <a:ext uri="{FF2B5EF4-FFF2-40B4-BE49-F238E27FC236}">
                <a16:creationId xmlns:a16="http://schemas.microsoft.com/office/drawing/2014/main" id="{01FD0663-CAF8-4D7A-BED1-88F0B3D96B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851253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7004050" y="6496050"/>
            <a:ext cx="2133600" cy="365125"/>
          </a:xfrm>
        </p:spPr>
        <p:txBody>
          <a:bodyPr/>
          <a:lstStyle/>
          <a:p>
            <a:pPr>
              <a:defRPr/>
            </a:pPr>
            <a:fld id="{7E10109F-7BAD-4D56-A83A-30161C8F2308}" type="slidenum">
              <a:rPr lang="ja-JP" altLang="en-US" smtClean="0"/>
              <a:pPr>
                <a:defRPr/>
              </a:pPr>
              <a:t>43</a:t>
            </a:fld>
            <a:endParaRPr lang="ja-JP" altLang="en-US" dirty="0"/>
          </a:p>
        </p:txBody>
      </p:sp>
      <p:sp>
        <p:nvSpPr>
          <p:cNvPr id="49154" name="Text Box 39"/>
          <p:cNvSpPr txBox="1">
            <a:spLocks noChangeArrowheads="1"/>
          </p:cNvSpPr>
          <p:nvPr/>
        </p:nvSpPr>
        <p:spPr bwMode="auto">
          <a:xfrm>
            <a:off x="231775" y="2828935"/>
            <a:ext cx="8602663" cy="1200150"/>
          </a:xfrm>
          <a:prstGeom prst="rect">
            <a:avLst/>
          </a:prstGeom>
          <a:noFill/>
          <a:ln w="9525">
            <a:noFill/>
            <a:miter lim="800000"/>
            <a:headEnd/>
            <a:tailEnd/>
          </a:ln>
        </p:spPr>
        <p:txBody>
          <a:bodyPr>
            <a:spAutoFit/>
          </a:bodyPr>
          <a:lstStyle/>
          <a:p>
            <a:r>
              <a:rPr lang="en-US" altLang="ja-JP" sz="2400" dirty="0">
                <a:latin typeface="メイリオ" pitchFamily="50" charset="-128"/>
                <a:ea typeface="メイリオ" pitchFamily="50" charset="-128"/>
              </a:rPr>
              <a:t>END</a:t>
            </a:r>
          </a:p>
          <a:p>
            <a:endParaRPr lang="en-US" altLang="ja-JP" sz="2400" dirty="0">
              <a:latin typeface="メイリオ" pitchFamily="50" charset="-128"/>
              <a:ea typeface="メイリオ" pitchFamily="50" charset="-128"/>
            </a:endParaRPr>
          </a:p>
          <a:p>
            <a:r>
              <a:rPr lang="ja-JP" altLang="en-US" sz="2400" dirty="0">
                <a:latin typeface="メイリオ" pitchFamily="50" charset="-128"/>
                <a:ea typeface="メイリオ" pitchFamily="50" charset="-128"/>
              </a:rPr>
              <a:t>ハンズオン講習会テキスト</a:t>
            </a:r>
          </a:p>
        </p:txBody>
      </p:sp>
      <p:cxnSp>
        <p:nvCxnSpPr>
          <p:cNvPr id="22" name="直線コネクタ 21"/>
          <p:cNvCxnSpPr/>
          <p:nvPr/>
        </p:nvCxnSpPr>
        <p:spPr>
          <a:xfrm>
            <a:off x="231775" y="3429010"/>
            <a:ext cx="8640763" cy="7938"/>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D37B8D21-57A4-43C1-8E33-CB42E9B4829B}"/>
              </a:ext>
            </a:extLst>
          </p:cNvPr>
          <p:cNvGrpSpPr/>
          <p:nvPr/>
        </p:nvGrpSpPr>
        <p:grpSpPr>
          <a:xfrm>
            <a:off x="0" y="0"/>
            <a:ext cx="9144000" cy="715246"/>
            <a:chOff x="0" y="-11552"/>
            <a:chExt cx="12192000" cy="1507842"/>
          </a:xfrm>
        </p:grpSpPr>
        <p:sp>
          <p:nvSpPr>
            <p:cNvPr id="6" name="正方形/長方形 5">
              <a:extLst>
                <a:ext uri="{FF2B5EF4-FFF2-40B4-BE49-F238E27FC236}">
                  <a16:creationId xmlns:a16="http://schemas.microsoft.com/office/drawing/2014/main" id="{909C793B-AB0D-40D0-9E41-773902BE86DC}"/>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正方形/長方形 6">
              <a:extLst>
                <a:ext uri="{FF2B5EF4-FFF2-40B4-BE49-F238E27FC236}">
                  <a16:creationId xmlns:a16="http://schemas.microsoft.com/office/drawing/2014/main" id="{3F7ECB9F-19CF-4E41-A3B9-D135F9C8A5B3}"/>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pic>
        <p:nvPicPr>
          <p:cNvPr id="9" name="図 8">
            <a:extLst>
              <a:ext uri="{FF2B5EF4-FFF2-40B4-BE49-F238E27FC236}">
                <a16:creationId xmlns:a16="http://schemas.microsoft.com/office/drawing/2014/main" id="{5A4C6CB1-A5DA-46AC-B5CD-09C37DD3C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270346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zh-TW" altLang="en-US" sz="2400" b="1" dirty="0">
                <a:latin typeface="メイリオ" panose="020B0604030504040204" pitchFamily="50" charset="-128"/>
                <a:ea typeface="メイリオ" panose="020B0604030504040204" pitchFamily="50" charset="-128"/>
              </a:rPr>
              <a:t>事前準備 </a:t>
            </a:r>
            <a:r>
              <a:rPr lang="en-US" altLang="zh-TW" sz="2400" b="1" dirty="0">
                <a:latin typeface="メイリオ" panose="020B0604030504040204" pitchFamily="50" charset="-128"/>
                <a:ea typeface="メイリオ" panose="020B0604030504040204" pitchFamily="50" charset="-128"/>
              </a:rPr>
              <a:t>(</a:t>
            </a:r>
            <a:r>
              <a:rPr lang="zh-TW" altLang="en-US" sz="2400" b="1" dirty="0">
                <a:latin typeface="メイリオ" panose="020B0604030504040204" pitchFamily="50" charset="-128"/>
                <a:ea typeface="メイリオ" panose="020B0604030504040204" pitchFamily="50" charset="-128"/>
              </a:rPr>
              <a:t>機材確認</a:t>
            </a:r>
            <a:r>
              <a:rPr lang="en-US" altLang="zh-TW"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電子パーツ</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646331"/>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ハンズオン講習で使用する電子パーツ</a:t>
            </a:r>
            <a:endParaRPr lang="en-US" altLang="ja-JP" u="sng" dirty="0">
              <a:latin typeface="メイリオ" panose="020B0604030504040204" pitchFamily="50" charset="-128"/>
              <a:ea typeface="メイリオ" panose="020B0604030504040204" pitchFamily="50" charset="-128"/>
            </a:endParaRPr>
          </a:p>
          <a:p>
            <a:endParaRPr lang="ja-JP" altLang="en-US" u="sng"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79144AD1-653C-405B-9FDB-73B3F049FC18}"/>
              </a:ext>
            </a:extLst>
          </p:cNvPr>
          <p:cNvSpPr txBox="1"/>
          <p:nvPr/>
        </p:nvSpPr>
        <p:spPr>
          <a:xfrm>
            <a:off x="1740186" y="5283199"/>
            <a:ext cx="3684896" cy="1107996"/>
          </a:xfrm>
          <a:prstGeom prst="rect">
            <a:avLst/>
          </a:prstGeom>
          <a:noFill/>
        </p:spPr>
        <p:txBody>
          <a:bodyPr wrap="square" rtlCol="0">
            <a:spAutoFit/>
          </a:bodyPr>
          <a:lstStyle/>
          <a:p>
            <a:pPr marL="228600" indent="-228600">
              <a:buFont typeface="+mj-ea"/>
              <a:buAutoNum type="circleNumDbPlain"/>
            </a:pPr>
            <a:r>
              <a:rPr lang="ja-JP" altLang="en-US" sz="1100" dirty="0">
                <a:latin typeface="メイリオ" panose="020B0604030504040204" pitchFamily="50" charset="-128"/>
                <a:ea typeface="メイリオ" panose="020B0604030504040204" pitchFamily="50" charset="-128"/>
              </a:rPr>
              <a:t>ブレッドボード </a:t>
            </a:r>
            <a:r>
              <a:rPr lang="en-US" altLang="ja-JP" sz="1100" dirty="0">
                <a:latin typeface="メイリオ" panose="020B0604030504040204" pitchFamily="50" charset="-128"/>
                <a:ea typeface="メイリオ" panose="020B0604030504040204" pitchFamily="50" charset="-128"/>
              </a:rPr>
              <a:t>× 1</a:t>
            </a:r>
          </a:p>
          <a:p>
            <a:pPr marL="228600" indent="-228600">
              <a:buFont typeface="+mj-ea"/>
              <a:buAutoNum type="circleNumDbPlain"/>
            </a:pPr>
            <a:r>
              <a:rPr lang="ja-JP" altLang="en-US" sz="1100" dirty="0">
                <a:latin typeface="メイリオ" panose="020B0604030504040204" pitchFamily="50" charset="-128"/>
                <a:ea typeface="メイリオ" panose="020B0604030504040204" pitchFamily="50" charset="-128"/>
              </a:rPr>
              <a:t>ちびギアモーター</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a:pPr>
            <a:r>
              <a:rPr lang="en-US" altLang="ja-JP" sz="1100" dirty="0">
                <a:latin typeface="メイリオ" panose="020B0604030504040204" pitchFamily="50" charset="-128"/>
                <a:ea typeface="メイリオ" panose="020B0604030504040204" pitchFamily="50" charset="-128"/>
              </a:rPr>
              <a:t>LED × 1</a:t>
            </a:r>
          </a:p>
          <a:p>
            <a:pPr marL="228600" indent="-228600">
              <a:buFont typeface="+mj-ea"/>
              <a:buAutoNum type="circleNumDbPlain"/>
            </a:pPr>
            <a:r>
              <a:rPr lang="en-US" altLang="ja-JP" sz="1100" dirty="0">
                <a:latin typeface="メイリオ" panose="020B0604030504040204" pitchFamily="50" charset="-128"/>
                <a:ea typeface="メイリオ" panose="020B0604030504040204" pitchFamily="50" charset="-128"/>
              </a:rPr>
              <a:t>MOSFET × 1</a:t>
            </a:r>
          </a:p>
          <a:p>
            <a:pPr marL="228600" indent="-228600">
              <a:buFont typeface="+mj-ea"/>
              <a:buAutoNum type="circleNumDbPlain"/>
            </a:pPr>
            <a:r>
              <a:rPr lang="ja-JP" altLang="en-US" sz="1100" dirty="0">
                <a:latin typeface="メイリオ" panose="020B0604030504040204" pitchFamily="50" charset="-128"/>
                <a:ea typeface="メイリオ" panose="020B0604030504040204" pitchFamily="50" charset="-128"/>
              </a:rPr>
              <a:t>タクトスイッチ </a:t>
            </a:r>
            <a:r>
              <a:rPr lang="en-US" altLang="ja-JP" sz="1100" dirty="0">
                <a:latin typeface="メイリオ" panose="020B0604030504040204" pitchFamily="50" charset="-128"/>
                <a:ea typeface="メイリオ" panose="020B0604030504040204" pitchFamily="50" charset="-128"/>
              </a:rPr>
              <a:t>× 1</a:t>
            </a:r>
          </a:p>
          <a:p>
            <a:pPr marL="228600" indent="-228600">
              <a:buFont typeface="+mj-ea"/>
              <a:buAutoNum type="circleNumDbPlain"/>
            </a:pPr>
            <a:r>
              <a:rPr lang="ja-JP" altLang="en-US" sz="1100" dirty="0">
                <a:latin typeface="メイリオ" panose="020B0604030504040204" pitchFamily="50" charset="-128"/>
                <a:ea typeface="メイリオ" panose="020B0604030504040204" pitchFamily="50" charset="-128"/>
              </a:rPr>
              <a:t>温度センサー</a:t>
            </a:r>
            <a:r>
              <a:rPr lang="en-US" altLang="ja-JP" sz="1100" dirty="0">
                <a:latin typeface="メイリオ" panose="020B0604030504040204" pitchFamily="50" charset="-128"/>
                <a:ea typeface="メイリオ" panose="020B0604030504040204" pitchFamily="50" charset="-128"/>
              </a:rPr>
              <a:t>&lt;ADT7410&gt;</a:t>
            </a:r>
          </a:p>
        </p:txBody>
      </p:sp>
      <p:sp>
        <p:nvSpPr>
          <p:cNvPr id="16" name="テキスト ボックス 15">
            <a:extLst>
              <a:ext uri="{FF2B5EF4-FFF2-40B4-BE49-F238E27FC236}">
                <a16:creationId xmlns:a16="http://schemas.microsoft.com/office/drawing/2014/main" id="{4A9E9450-0A2C-48A2-9264-32A616DEC1FB}"/>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4</a:t>
            </a:fld>
            <a:endParaRPr kumimoji="1" lang="ja-JP" altLang="en-US" dirty="0">
              <a:solidFill>
                <a:schemeClr val="bg1">
                  <a:lumMod val="50000"/>
                </a:schemeClr>
              </a:solidFill>
            </a:endParaRPr>
          </a:p>
        </p:txBody>
      </p:sp>
      <p:pic>
        <p:nvPicPr>
          <p:cNvPr id="17" name="図 16">
            <a:extLst>
              <a:ext uri="{FF2B5EF4-FFF2-40B4-BE49-F238E27FC236}">
                <a16:creationId xmlns:a16="http://schemas.microsoft.com/office/drawing/2014/main" id="{9D12813C-DAB8-49E7-BA99-FA5E15326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9" name="図 8">
            <a:extLst>
              <a:ext uri="{FF2B5EF4-FFF2-40B4-BE49-F238E27FC236}">
                <a16:creationId xmlns:a16="http://schemas.microsoft.com/office/drawing/2014/main" id="{01C3572F-E42F-40B7-8204-5243607D0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391" y="1408541"/>
            <a:ext cx="5447218" cy="3874658"/>
          </a:xfrm>
          <a:prstGeom prst="rect">
            <a:avLst/>
          </a:prstGeom>
        </p:spPr>
      </p:pic>
      <p:sp>
        <p:nvSpPr>
          <p:cNvPr id="15" name="テキスト ボックス 14">
            <a:extLst>
              <a:ext uri="{FF2B5EF4-FFF2-40B4-BE49-F238E27FC236}">
                <a16:creationId xmlns:a16="http://schemas.microsoft.com/office/drawing/2014/main" id="{BF4DD648-8B49-4051-9A01-6467D33C5235}"/>
              </a:ext>
            </a:extLst>
          </p:cNvPr>
          <p:cNvSpPr txBox="1"/>
          <p:nvPr/>
        </p:nvSpPr>
        <p:spPr>
          <a:xfrm>
            <a:off x="4603586" y="5283199"/>
            <a:ext cx="3684896" cy="1446550"/>
          </a:xfrm>
          <a:prstGeom prst="rect">
            <a:avLst/>
          </a:prstGeom>
          <a:noFill/>
        </p:spPr>
        <p:txBody>
          <a:bodyPr wrap="square" rtlCol="0">
            <a:spAutoFit/>
          </a:bodyPr>
          <a:lstStyle/>
          <a:p>
            <a:pPr marL="228600" indent="-228600">
              <a:buFont typeface="+mj-ea"/>
              <a:buAutoNum type="circleNumDbPlain" startAt="7"/>
            </a:pPr>
            <a:r>
              <a:rPr lang="en-US" altLang="ja-JP" sz="1100" dirty="0">
                <a:latin typeface="メイリオ" panose="020B0604030504040204" pitchFamily="50" charset="-128"/>
                <a:ea typeface="メイリオ" panose="020B0604030504040204" pitchFamily="50" charset="-128"/>
              </a:rPr>
              <a:t>10kΩ</a:t>
            </a:r>
            <a:r>
              <a:rPr lang="ja-JP" altLang="en-US" sz="1100" dirty="0">
                <a:latin typeface="メイリオ" panose="020B0604030504040204" pitchFamily="50" charset="-128"/>
                <a:ea typeface="メイリオ" panose="020B0604030504040204" pitchFamily="50" charset="-128"/>
              </a:rPr>
              <a:t>抵抗</a:t>
            </a:r>
            <a:r>
              <a:rPr lang="en-US" altLang="ja-JP" sz="1100" dirty="0">
                <a:latin typeface="メイリオ" panose="020B0604030504040204" pitchFamily="50" charset="-128"/>
                <a:ea typeface="メイリオ" panose="020B0604030504040204" pitchFamily="50" charset="-128"/>
              </a:rPr>
              <a:t>&lt;</a:t>
            </a:r>
            <a:r>
              <a:rPr lang="ja-JP" altLang="en-US" sz="1100" dirty="0">
                <a:latin typeface="メイリオ" panose="020B0604030504040204" pitchFamily="50" charset="-128"/>
                <a:ea typeface="メイリオ" panose="020B0604030504040204" pitchFamily="50" charset="-128"/>
              </a:rPr>
              <a:t>茶黒橙金</a:t>
            </a:r>
            <a:r>
              <a:rPr lang="en-US" altLang="ja-JP" sz="1100" dirty="0">
                <a:latin typeface="メイリオ" panose="020B0604030504040204" pitchFamily="50" charset="-128"/>
                <a:ea typeface="メイリオ" panose="020B0604030504040204" pitchFamily="50" charset="-128"/>
              </a:rPr>
              <a:t>&gt;</a:t>
            </a:r>
            <a:r>
              <a:rPr lang="ja-JP" altLang="en-US" sz="1100" dirty="0">
                <a:latin typeface="メイリオ" panose="020B0604030504040204" pitchFamily="50" charset="-128"/>
                <a:ea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startAt="7"/>
            </a:pPr>
            <a:r>
              <a:rPr lang="en-US" altLang="ja-JP" sz="1100" dirty="0">
                <a:latin typeface="メイリオ" panose="020B0604030504040204" pitchFamily="50" charset="-128"/>
                <a:ea typeface="メイリオ" panose="020B0604030504040204" pitchFamily="50" charset="-128"/>
              </a:rPr>
              <a:t>1kΩ</a:t>
            </a:r>
            <a:r>
              <a:rPr lang="ja-JP" altLang="en-US" sz="1100" dirty="0">
                <a:latin typeface="メイリオ" panose="020B0604030504040204" pitchFamily="50" charset="-128"/>
                <a:ea typeface="メイリオ" panose="020B0604030504040204" pitchFamily="50" charset="-128"/>
              </a:rPr>
              <a:t>抵抗</a:t>
            </a:r>
            <a:r>
              <a:rPr lang="en-US" altLang="ja-JP" sz="1100" dirty="0">
                <a:latin typeface="メイリオ" panose="020B0604030504040204" pitchFamily="50" charset="-128"/>
                <a:ea typeface="メイリオ" panose="020B0604030504040204" pitchFamily="50" charset="-128"/>
              </a:rPr>
              <a:t>&lt;</a:t>
            </a:r>
            <a:r>
              <a:rPr lang="ja-JP" altLang="en-US" sz="1100" dirty="0">
                <a:latin typeface="メイリオ" panose="020B0604030504040204" pitchFamily="50" charset="-128"/>
                <a:ea typeface="メイリオ" panose="020B0604030504040204" pitchFamily="50" charset="-128"/>
              </a:rPr>
              <a:t>茶黒赤金</a:t>
            </a:r>
            <a:r>
              <a:rPr lang="en-US" altLang="ja-JP" sz="1100" dirty="0">
                <a:latin typeface="メイリオ" panose="020B0604030504040204" pitchFamily="50" charset="-128"/>
                <a:ea typeface="メイリオ" panose="020B0604030504040204" pitchFamily="50" charset="-128"/>
              </a:rPr>
              <a:t>&gt;</a:t>
            </a:r>
            <a:r>
              <a:rPr lang="ja-JP" altLang="en-US" sz="1100" dirty="0">
                <a:latin typeface="メイリオ" panose="020B0604030504040204" pitchFamily="50" charset="-128"/>
                <a:ea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startAt="7"/>
            </a:pPr>
            <a:r>
              <a:rPr lang="en-US" altLang="ja-JP" sz="1100" dirty="0">
                <a:latin typeface="メイリオ" panose="020B0604030504040204" pitchFamily="50" charset="-128"/>
                <a:ea typeface="メイリオ" panose="020B0604030504040204" pitchFamily="50" charset="-128"/>
              </a:rPr>
              <a:t>150Ω</a:t>
            </a:r>
            <a:r>
              <a:rPr lang="ja-JP" altLang="en-US" sz="1100" dirty="0">
                <a:latin typeface="メイリオ" panose="020B0604030504040204" pitchFamily="50" charset="-128"/>
                <a:ea typeface="メイリオ" panose="020B0604030504040204" pitchFamily="50" charset="-128"/>
              </a:rPr>
              <a:t>抵抗</a:t>
            </a:r>
            <a:r>
              <a:rPr lang="en-US" altLang="ja-JP" sz="1100" dirty="0">
                <a:latin typeface="メイリオ" panose="020B0604030504040204" pitchFamily="50" charset="-128"/>
                <a:ea typeface="メイリオ" panose="020B0604030504040204" pitchFamily="50" charset="-128"/>
              </a:rPr>
              <a:t>&lt;</a:t>
            </a:r>
            <a:r>
              <a:rPr lang="ja-JP" altLang="en-US" sz="1100" dirty="0">
                <a:latin typeface="メイリオ" panose="020B0604030504040204" pitchFamily="50" charset="-128"/>
                <a:ea typeface="メイリオ" panose="020B0604030504040204" pitchFamily="50" charset="-128"/>
              </a:rPr>
              <a:t>茶緑茶金</a:t>
            </a:r>
            <a:r>
              <a:rPr lang="en-US" altLang="ja-JP" sz="1100" dirty="0">
                <a:latin typeface="メイリオ" panose="020B0604030504040204" pitchFamily="50" charset="-128"/>
                <a:ea typeface="メイリオ" panose="020B0604030504040204" pitchFamily="50" charset="-128"/>
              </a:rPr>
              <a:t>&gt;</a:t>
            </a:r>
            <a:r>
              <a:rPr lang="ja-JP" altLang="en-US" sz="1100" dirty="0">
                <a:latin typeface="メイリオ" panose="020B0604030504040204" pitchFamily="50" charset="-128"/>
                <a:ea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startAt="7"/>
            </a:pPr>
            <a:r>
              <a:rPr lang="ja-JP" altLang="en-US" sz="1100" dirty="0">
                <a:latin typeface="メイリオ" panose="020B0604030504040204" pitchFamily="50" charset="-128"/>
                <a:ea typeface="メイリオ" panose="020B0604030504040204" pitchFamily="50" charset="-128"/>
              </a:rPr>
              <a:t>ジャンパーワイヤー </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オス</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メス</a:t>
            </a:r>
            <a:r>
              <a:rPr lang="en-US" altLang="ja-JP" sz="1100" dirty="0">
                <a:latin typeface="メイリオ" panose="020B0604030504040204" pitchFamily="50" charset="-128"/>
                <a:ea typeface="メイリオ" panose="020B0604030504040204" pitchFamily="50" charset="-128"/>
              </a:rPr>
              <a:t>) x 5</a:t>
            </a:r>
          </a:p>
          <a:p>
            <a:pPr marL="228600" indent="-228600">
              <a:buFont typeface="+mj-ea"/>
              <a:buAutoNum type="circleNumDbPlain" startAt="7"/>
            </a:pPr>
            <a:r>
              <a:rPr lang="ja-JP" altLang="en-US" sz="1100" dirty="0">
                <a:latin typeface="メイリオ" panose="020B0604030504040204" pitchFamily="50" charset="-128"/>
                <a:ea typeface="メイリオ" panose="020B0604030504040204" pitchFamily="50" charset="-128"/>
              </a:rPr>
              <a:t>ジャンパーワイヤー </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メス</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メス</a:t>
            </a:r>
            <a:r>
              <a:rPr lang="en-US" altLang="ja-JP" sz="1100" dirty="0">
                <a:latin typeface="メイリオ" panose="020B0604030504040204" pitchFamily="50" charset="-128"/>
                <a:ea typeface="メイリオ" panose="020B0604030504040204" pitchFamily="50" charset="-128"/>
              </a:rPr>
              <a:t>) x 4</a:t>
            </a:r>
          </a:p>
          <a:p>
            <a:pPr marL="228600" indent="-228600">
              <a:buFont typeface="+mj-ea"/>
              <a:buAutoNum type="circleNumDbPlain" startAt="7"/>
            </a:pPr>
            <a:r>
              <a:rPr lang="ja-JP" altLang="en-US" sz="1100" dirty="0">
                <a:latin typeface="メイリオ" panose="020B0604030504040204" pitchFamily="50" charset="-128"/>
                <a:ea typeface="メイリオ" panose="020B0604030504040204" pitchFamily="50" charset="-128"/>
              </a:rPr>
              <a:t>ジャンパーワイヤー </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オス</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オス</a:t>
            </a:r>
            <a:r>
              <a:rPr lang="en-US" altLang="ja-JP" sz="1100" dirty="0">
                <a:latin typeface="メイリオ" panose="020B0604030504040204" pitchFamily="50" charset="-128"/>
                <a:ea typeface="メイリオ" panose="020B0604030504040204" pitchFamily="50" charset="-128"/>
              </a:rPr>
              <a:t>) x 4</a:t>
            </a:r>
          </a:p>
          <a:p>
            <a:pPr marL="228600" indent="-228600">
              <a:buFont typeface="+mj-ea"/>
              <a:buAutoNum type="circleNumDbPlain" startAt="7"/>
            </a:pPr>
            <a:r>
              <a:rPr lang="en-US" altLang="ja-JP" sz="1100" dirty="0">
                <a:latin typeface="メイリオ" panose="020B0604030504040204" pitchFamily="50" charset="-128"/>
                <a:ea typeface="メイリオ" panose="020B0604030504040204" pitchFamily="50" charset="-128"/>
              </a:rPr>
              <a:t>Micro</a:t>
            </a:r>
            <a:r>
              <a:rPr lang="ja-JP" altLang="en-US" sz="1100" dirty="0">
                <a:latin typeface="メイリオ" panose="020B0604030504040204" pitchFamily="50" charset="-128"/>
                <a:ea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rPr>
              <a:t>SD</a:t>
            </a:r>
            <a:r>
              <a:rPr lang="ja-JP" altLang="en-US" sz="1100" dirty="0">
                <a:latin typeface="メイリオ" panose="020B0604030504040204" pitchFamily="50" charset="-128"/>
                <a:ea typeface="メイリオ" panose="020B0604030504040204" pitchFamily="50" charset="-128"/>
              </a:rPr>
              <a:t>カード </a:t>
            </a:r>
            <a:r>
              <a:rPr lang="en-US" altLang="ja-JP" sz="1100" dirty="0">
                <a:latin typeface="メイリオ" panose="020B0604030504040204" pitchFamily="50" charset="-128"/>
                <a:ea typeface="メイリオ" panose="020B0604030504040204" pitchFamily="50" charset="-128"/>
              </a:rPr>
              <a:t> × 1</a:t>
            </a:r>
          </a:p>
          <a:p>
            <a:pPr marL="228600" indent="-228600">
              <a:buFont typeface="+mj-ea"/>
              <a:buAutoNum type="circleNumDbPlain" startAt="7"/>
            </a:pPr>
            <a:endParaRPr lang="en-US" altLang="ja-JP" sz="11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533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4" y="31174"/>
            <a:ext cx="7737505"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CHIRIMEN for Raspberry Pi 3 </a:t>
            </a:r>
            <a:r>
              <a:rPr lang="ja-JP" altLang="en-US" sz="2400" b="1" dirty="0">
                <a:latin typeface="メイリオ" panose="020B0604030504040204" pitchFamily="50" charset="-128"/>
                <a:ea typeface="メイリオ" panose="020B0604030504040204" pitchFamily="50" charset="-128"/>
              </a:rPr>
              <a:t>を起動してみよう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1015663"/>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接続方法</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機材が揃ったら、いよいよ </a:t>
            </a:r>
            <a:r>
              <a:rPr lang="en-US" altLang="ja-JP" sz="1400" dirty="0" err="1">
                <a:latin typeface="メイリオ" panose="020B0604030504040204" pitchFamily="50" charset="-128"/>
                <a:ea typeface="メイリオ" panose="020B0604030504040204" pitchFamily="50" charset="-128"/>
              </a:rPr>
              <a:t>Raspi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を接続して起動してみましょう。基本ハードウエアを下図のように接続してください。</a:t>
            </a:r>
            <a:r>
              <a:rPr lang="en-US" altLang="ja-JP" sz="1400" dirty="0">
                <a:solidFill>
                  <a:schemeClr val="tx1">
                    <a:lumMod val="50000"/>
                    <a:lumOff val="50000"/>
                  </a:schemeClr>
                </a:solidFill>
                <a:latin typeface="メイリオ" panose="020B0604030504040204" pitchFamily="50" charset="-128"/>
                <a:ea typeface="メイリオ" panose="020B0604030504040204" pitchFamily="50" charset="-128"/>
              </a:rPr>
              <a:t>(</a:t>
            </a:r>
            <a:r>
              <a:rPr lang="en-US" altLang="ja-JP" sz="1400" dirty="0" err="1">
                <a:solidFill>
                  <a:schemeClr val="tx1">
                    <a:lumMod val="50000"/>
                    <a:lumOff val="50000"/>
                  </a:schemeClr>
                </a:solidFill>
                <a:latin typeface="メイリオ" panose="020B0604030504040204" pitchFamily="50" charset="-128"/>
                <a:ea typeface="メイリオ" panose="020B0604030504040204" pitchFamily="50" charset="-128"/>
              </a:rPr>
              <a:t>Raspi</a:t>
            </a:r>
            <a:r>
              <a:rPr lang="en-US" altLang="ja-JP" sz="1400" dirty="0">
                <a:solidFill>
                  <a:schemeClr val="tx1">
                    <a:lumMod val="50000"/>
                    <a:lumOff val="50000"/>
                  </a:schemeClr>
                </a:solidFill>
                <a:latin typeface="メイリオ" panose="020B0604030504040204" pitchFamily="50" charset="-128"/>
                <a:ea typeface="メイリオ" panose="020B0604030504040204" pitchFamily="50" charset="-128"/>
              </a:rPr>
              <a:t> </a:t>
            </a:r>
            <a:r>
              <a:rPr lang="ja-JP" altLang="en-US" sz="1400" dirty="0">
                <a:solidFill>
                  <a:schemeClr val="tx1">
                    <a:lumMod val="50000"/>
                    <a:lumOff val="50000"/>
                  </a:schemeClr>
                </a:solidFill>
                <a:latin typeface="メイリオ" panose="020B0604030504040204" pitchFamily="50" charset="-128"/>
                <a:ea typeface="メイリオ" panose="020B0604030504040204" pitchFamily="50" charset="-128"/>
              </a:rPr>
              <a:t>への電源ケーブルの接続は最後にしましょう</a:t>
            </a:r>
            <a:r>
              <a:rPr lang="en-US" altLang="ja-JP" sz="1400" dirty="0">
                <a:solidFill>
                  <a:schemeClr val="tx1">
                    <a:lumMod val="50000"/>
                    <a:lumOff val="50000"/>
                  </a:schemeClr>
                </a:solidFill>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79144AD1-653C-405B-9FDB-73B3F049FC18}"/>
              </a:ext>
            </a:extLst>
          </p:cNvPr>
          <p:cNvSpPr txBox="1"/>
          <p:nvPr/>
        </p:nvSpPr>
        <p:spPr>
          <a:xfrm>
            <a:off x="5732123" y="2327736"/>
            <a:ext cx="3161328" cy="2628027"/>
          </a:xfrm>
          <a:prstGeom prst="rect">
            <a:avLst/>
          </a:prstGeom>
          <a:noFill/>
        </p:spPr>
        <p:txBody>
          <a:bodyPr wrap="square" rtlCol="0">
            <a:spAutoFit/>
          </a:bodyPr>
          <a:lstStyle/>
          <a:p>
            <a:pPr marL="228600" indent="-228600">
              <a:lnSpc>
                <a:spcPct val="200000"/>
              </a:lnSpc>
              <a:buFont typeface="+mj-lt"/>
              <a:buAutoNum type="arabicPeriod"/>
            </a:pPr>
            <a:r>
              <a:rPr lang="ja-JP" altLang="en-US" sz="1200" dirty="0">
                <a:latin typeface="メイリオ" panose="020B0604030504040204" pitchFamily="50" charset="-128"/>
                <a:ea typeface="メイリオ" panose="020B0604030504040204" pitchFamily="50" charset="-128"/>
              </a:rPr>
              <a:t>モニタ電源をコンセントに接続</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en-US" altLang="ja-JP" sz="1200" dirty="0" err="1">
                <a:latin typeface="メイリオ" panose="020B0604030504040204" pitchFamily="50" charset="-128"/>
                <a:ea typeface="メイリオ" panose="020B0604030504040204" pitchFamily="50" charset="-128"/>
              </a:rPr>
              <a:t>Raspi</a:t>
            </a:r>
            <a:r>
              <a:rPr lang="ja-JP" altLang="en-US" sz="1200" dirty="0">
                <a:latin typeface="メイリオ" panose="020B0604030504040204" pitchFamily="50" charset="-128"/>
                <a:ea typeface="メイリオ" panose="020B0604030504040204" pitchFamily="50" charset="-128"/>
              </a:rPr>
              <a:t>に</a:t>
            </a:r>
            <a:r>
              <a:rPr lang="en-US" altLang="ja-JP" sz="1200" dirty="0">
                <a:latin typeface="メイリオ" panose="020B0604030504040204" pitchFamily="50" charset="-128"/>
                <a:ea typeface="メイリオ" panose="020B0604030504040204" pitchFamily="50" charset="-128"/>
              </a:rPr>
              <a:t>microSD</a:t>
            </a:r>
            <a:r>
              <a:rPr lang="ja-JP" altLang="en-US" sz="1200" dirty="0">
                <a:latin typeface="メイリオ" panose="020B0604030504040204" pitchFamily="50" charset="-128"/>
                <a:ea typeface="メイリオ" panose="020B0604030504040204" pitchFamily="50" charset="-128"/>
              </a:rPr>
              <a:t>カードを挿入</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en-US" altLang="ja-JP" sz="1200" dirty="0">
                <a:latin typeface="メイリオ" panose="020B0604030504040204" pitchFamily="50" charset="-128"/>
                <a:ea typeface="メイリオ" panose="020B0604030504040204" pitchFamily="50" charset="-128"/>
              </a:rPr>
              <a:t>HDMI</a:t>
            </a:r>
            <a:r>
              <a:rPr lang="ja-JP" altLang="en-US" sz="1200" dirty="0">
                <a:latin typeface="メイリオ" panose="020B0604030504040204" pitchFamily="50" charset="-128"/>
                <a:ea typeface="メイリオ" panose="020B0604030504040204" pitchFamily="50" charset="-128"/>
              </a:rPr>
              <a:t>ケーブルで</a:t>
            </a:r>
            <a:r>
              <a:rPr lang="en-US" altLang="ja-JP" sz="1200" dirty="0" err="1">
                <a:latin typeface="メイリオ" panose="020B0604030504040204" pitchFamily="50" charset="-128"/>
                <a:ea typeface="メイリオ" panose="020B0604030504040204" pitchFamily="50" charset="-128"/>
              </a:rPr>
              <a:t>Raspi</a:t>
            </a:r>
            <a:r>
              <a:rPr lang="ja-JP" altLang="en-US" sz="1200" dirty="0">
                <a:latin typeface="メイリオ" panose="020B0604030504040204" pitchFamily="50" charset="-128"/>
                <a:ea typeface="メイリオ" panose="020B0604030504040204" pitchFamily="50" charset="-128"/>
              </a:rPr>
              <a:t>とモニタを接続</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ja-JP" altLang="en-US" sz="1200" dirty="0">
                <a:latin typeface="メイリオ" panose="020B0604030504040204" pitchFamily="50" charset="-128"/>
                <a:ea typeface="メイリオ" panose="020B0604030504040204" pitchFamily="50" charset="-128"/>
              </a:rPr>
              <a:t>マウスを</a:t>
            </a:r>
            <a:r>
              <a:rPr lang="en-US" altLang="ja-JP" sz="1200" dirty="0">
                <a:latin typeface="メイリオ" panose="020B0604030504040204" pitchFamily="50" charset="-128"/>
                <a:ea typeface="メイリオ" panose="020B0604030504040204" pitchFamily="50" charset="-128"/>
              </a:rPr>
              <a:t>USB</a:t>
            </a:r>
            <a:r>
              <a:rPr lang="ja-JP" altLang="en-US" sz="1200" dirty="0">
                <a:latin typeface="メイリオ" panose="020B0604030504040204" pitchFamily="50" charset="-128"/>
                <a:ea typeface="メイリオ" panose="020B0604030504040204" pitchFamily="50" charset="-128"/>
              </a:rPr>
              <a:t>ポートへ接続</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ja-JP" altLang="en-US" sz="1200" dirty="0">
                <a:latin typeface="メイリオ" panose="020B0604030504040204" pitchFamily="50" charset="-128"/>
                <a:ea typeface="メイリオ" panose="020B0604030504040204" pitchFamily="50" charset="-128"/>
              </a:rPr>
              <a:t>キーボードを</a:t>
            </a:r>
            <a:r>
              <a:rPr lang="en-US" altLang="ja-JP" sz="1200" dirty="0">
                <a:latin typeface="メイリオ" panose="020B0604030504040204" pitchFamily="50" charset="-128"/>
                <a:ea typeface="メイリオ" panose="020B0604030504040204" pitchFamily="50" charset="-128"/>
              </a:rPr>
              <a:t>USB</a:t>
            </a:r>
            <a:r>
              <a:rPr lang="ja-JP" altLang="en-US" sz="1200" dirty="0">
                <a:latin typeface="メイリオ" panose="020B0604030504040204" pitchFamily="50" charset="-128"/>
                <a:ea typeface="メイリオ" panose="020B0604030504040204" pitchFamily="50" charset="-128"/>
              </a:rPr>
              <a:t>ポートへ接続</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en-US" altLang="ja-JP" sz="1200" dirty="0" err="1">
                <a:latin typeface="メイリオ" panose="020B0604030504040204" pitchFamily="50" charset="-128"/>
                <a:ea typeface="メイリオ" panose="020B0604030504040204" pitchFamily="50" charset="-128"/>
              </a:rPr>
              <a:t>microUSB</a:t>
            </a:r>
            <a:r>
              <a:rPr lang="ja-JP" altLang="en-US" sz="1200" dirty="0">
                <a:latin typeface="メイリオ" panose="020B0604030504040204" pitchFamily="50" charset="-128"/>
                <a:ea typeface="メイリオ" panose="020B0604030504040204" pitchFamily="50" charset="-128"/>
              </a:rPr>
              <a:t>電源ケーブルをコンセントへ</a:t>
            </a:r>
            <a:endParaRPr lang="en-US" altLang="ja-JP" sz="1200" dirty="0">
              <a:latin typeface="メイリオ" panose="020B0604030504040204" pitchFamily="50" charset="-128"/>
              <a:ea typeface="メイリオ" panose="020B0604030504040204" pitchFamily="50" charset="-128"/>
            </a:endParaRPr>
          </a:p>
          <a:p>
            <a:pPr marL="228600" indent="-228600">
              <a:lnSpc>
                <a:spcPct val="200000"/>
              </a:lnSpc>
              <a:buFont typeface="+mj-lt"/>
              <a:buAutoNum type="arabicPeriod"/>
            </a:pPr>
            <a:r>
              <a:rPr lang="en-US" altLang="ja-JP" sz="1200" dirty="0" err="1">
                <a:latin typeface="メイリオ" panose="020B0604030504040204" pitchFamily="50" charset="-128"/>
                <a:ea typeface="メイリオ" panose="020B0604030504040204" pitchFamily="50" charset="-128"/>
              </a:rPr>
              <a:t>microUSB</a:t>
            </a:r>
            <a:r>
              <a:rPr lang="ja-JP" altLang="en-US" sz="1200" dirty="0">
                <a:latin typeface="メイリオ" panose="020B0604030504040204" pitchFamily="50" charset="-128"/>
                <a:ea typeface="メイリオ" panose="020B0604030504040204" pitchFamily="50" charset="-128"/>
              </a:rPr>
              <a:t>電源ケーブルを</a:t>
            </a:r>
            <a:r>
              <a:rPr lang="en-US" altLang="ja-JP" sz="1200" dirty="0" err="1">
                <a:latin typeface="メイリオ" panose="020B0604030504040204" pitchFamily="50" charset="-128"/>
                <a:ea typeface="メイリオ" panose="020B0604030504040204" pitchFamily="50" charset="-128"/>
              </a:rPr>
              <a:t>Raspi</a:t>
            </a:r>
            <a:r>
              <a:rPr lang="ja-JP" altLang="en-US" sz="1200" dirty="0">
                <a:latin typeface="メイリオ" panose="020B0604030504040204" pitchFamily="50" charset="-128"/>
                <a:ea typeface="メイリオ" panose="020B0604030504040204" pitchFamily="50" charset="-128"/>
              </a:rPr>
              <a:t>に接続</a:t>
            </a:r>
            <a:endParaRPr lang="en-US" altLang="ja-JP" sz="12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F1F320D3-B4AB-4553-BEDF-2BD648788D6D}"/>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5</a:t>
            </a:fld>
            <a:endParaRPr kumimoji="1" lang="ja-JP" altLang="en-US" dirty="0">
              <a:solidFill>
                <a:schemeClr val="bg1">
                  <a:lumMod val="50000"/>
                </a:schemeClr>
              </a:solidFill>
            </a:endParaRPr>
          </a:p>
        </p:txBody>
      </p:sp>
      <p:pic>
        <p:nvPicPr>
          <p:cNvPr id="12" name="図 11">
            <a:extLst>
              <a:ext uri="{FF2B5EF4-FFF2-40B4-BE49-F238E27FC236}">
                <a16:creationId xmlns:a16="http://schemas.microsoft.com/office/drawing/2014/main" id="{498BC860-7E7E-499D-ABB4-134129673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14" name="Picture 2" descr="æ¥ç¶æ¹æ³">
            <a:extLst>
              <a:ext uri="{FF2B5EF4-FFF2-40B4-BE49-F238E27FC236}">
                <a16:creationId xmlns:a16="http://schemas.microsoft.com/office/drawing/2014/main" id="{F5837F93-A014-4296-840B-18D985BED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99" y="2327736"/>
            <a:ext cx="5399624" cy="404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5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29" y="1021454"/>
            <a:ext cx="8605201" cy="1015663"/>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起動確認</a:t>
            </a:r>
            <a:endParaRPr lang="en-US" altLang="ja-JP" u="sng"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電源を入れると </a:t>
            </a:r>
            <a:r>
              <a:rPr lang="en-US" altLang="ja-JP" sz="1400" dirty="0" err="1">
                <a:latin typeface="メイリオ" panose="020B0604030504040204" pitchFamily="50" charset="-128"/>
                <a:ea typeface="メイリオ" panose="020B0604030504040204" pitchFamily="50" charset="-128"/>
              </a:rPr>
              <a:t>Raspi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の </a:t>
            </a:r>
            <a:r>
              <a:rPr lang="en-US" altLang="ja-JP" sz="1400" dirty="0">
                <a:latin typeface="メイリオ" panose="020B0604030504040204" pitchFamily="50" charset="-128"/>
                <a:ea typeface="メイリオ" panose="020B0604030504040204" pitchFamily="50" charset="-128"/>
              </a:rPr>
              <a:t>microSD </a:t>
            </a:r>
            <a:r>
              <a:rPr lang="ja-JP" altLang="en-US" sz="1400" dirty="0">
                <a:latin typeface="メイリオ" panose="020B0604030504040204" pitchFamily="50" charset="-128"/>
                <a:ea typeface="メイリオ" panose="020B0604030504040204" pitchFamily="50" charset="-128"/>
              </a:rPr>
              <a:t>コネクタ横の赤い </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が点灯し、</a:t>
            </a:r>
            <a:r>
              <a:rPr lang="en-US" altLang="ja-JP" sz="1400" dirty="0">
                <a:latin typeface="メイリオ" panose="020B0604030504040204" pitchFamily="50" charset="-128"/>
                <a:ea typeface="メイリオ" panose="020B0604030504040204" pitchFamily="50" charset="-128"/>
              </a:rPr>
              <a:t>OS </a:t>
            </a:r>
            <a:r>
              <a:rPr lang="ja-JP" altLang="en-US" sz="1400" dirty="0">
                <a:latin typeface="メイリオ" panose="020B0604030504040204" pitchFamily="50" charset="-128"/>
                <a:ea typeface="メイリオ" panose="020B0604030504040204" pitchFamily="50" charset="-128"/>
              </a:rPr>
              <a:t>の起動後、下記のようなデスクトップ画面が表示されたら </a:t>
            </a:r>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の起動に成功しています。おめでとうございます！</a:t>
            </a:r>
          </a:p>
        </p:txBody>
      </p:sp>
      <p:pic>
        <p:nvPicPr>
          <p:cNvPr id="5122" name="Picture 2" descr="CHIRIMEN for Raspberry Pi 3 desktop 画面">
            <a:extLst>
              <a:ext uri="{FF2B5EF4-FFF2-40B4-BE49-F238E27FC236}">
                <a16:creationId xmlns:a16="http://schemas.microsoft.com/office/drawing/2014/main" id="{55D92487-1868-46D5-BF06-F792EAB2E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702" y="2129052"/>
            <a:ext cx="8138596" cy="457795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38F6E0D7-82D1-467E-ACB8-D774D2AF3282}"/>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6</a:t>
            </a:fld>
            <a:endParaRPr kumimoji="1" lang="ja-JP" altLang="en-US" dirty="0">
              <a:solidFill>
                <a:schemeClr val="bg1">
                  <a:lumMod val="50000"/>
                </a:schemeClr>
              </a:solidFill>
            </a:endParaRPr>
          </a:p>
        </p:txBody>
      </p:sp>
      <p:sp>
        <p:nvSpPr>
          <p:cNvPr id="14" name="タイトル 1">
            <a:extLst>
              <a:ext uri="{FF2B5EF4-FFF2-40B4-BE49-F238E27FC236}">
                <a16:creationId xmlns:a16="http://schemas.microsoft.com/office/drawing/2014/main" id="{D97AC023-288E-4B7D-9904-82BADBEDD46B}"/>
              </a:ext>
            </a:extLst>
          </p:cNvPr>
          <p:cNvSpPr>
            <a:spLocks noGrp="1"/>
          </p:cNvSpPr>
          <p:nvPr>
            <p:ph type="ctrTitle"/>
          </p:nvPr>
        </p:nvSpPr>
        <p:spPr>
          <a:xfrm>
            <a:off x="737754" y="31174"/>
            <a:ext cx="7737505"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CHIRIMEN for Raspberry Pi 3 </a:t>
            </a:r>
            <a:r>
              <a:rPr lang="ja-JP" altLang="en-US" sz="2400" b="1" dirty="0">
                <a:latin typeface="メイリオ" panose="020B0604030504040204" pitchFamily="50" charset="-128"/>
                <a:ea typeface="メイリオ" panose="020B0604030504040204" pitchFamily="50" charset="-128"/>
              </a:rPr>
              <a:t>を起動してみよう</a:t>
            </a:r>
          </a:p>
        </p:txBody>
      </p:sp>
      <p:pic>
        <p:nvPicPr>
          <p:cNvPr id="15" name="図 14">
            <a:extLst>
              <a:ext uri="{FF2B5EF4-FFF2-40B4-BE49-F238E27FC236}">
                <a16:creationId xmlns:a16="http://schemas.microsoft.com/office/drawing/2014/main" id="{03A45EB9-439E-4182-9478-4EDDE51E6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Tree>
    <p:extLst>
      <p:ext uri="{BB962C8B-B14F-4D97-AF65-F5344CB8AC3E}">
        <p14:creationId xmlns:p14="http://schemas.microsoft.com/office/powerpoint/2010/main" val="95723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4" y="31174"/>
            <a:ext cx="7942221" cy="521386"/>
          </a:xfrm>
        </p:spPr>
        <p:txBody>
          <a:bodyPr>
            <a:noAutofit/>
          </a:bodyPr>
          <a:lstStyle/>
          <a:p>
            <a:pPr algn="l"/>
            <a:r>
              <a:rPr lang="en-US" altLang="ja-JP" sz="2400" b="1" dirty="0">
                <a:latin typeface="メイリオ" panose="020B0604030504040204" pitchFamily="50" charset="-128"/>
                <a:ea typeface="メイリオ" panose="020B0604030504040204" pitchFamily="50" charset="-128"/>
              </a:rPr>
              <a:t>CHIRIMEN for Raspberry Pi 3 </a:t>
            </a:r>
            <a:r>
              <a:rPr lang="ja-JP" altLang="en-US" sz="2400" b="1" dirty="0">
                <a:latin typeface="メイリオ" panose="020B0604030504040204" pitchFamily="50" charset="-128"/>
                <a:ea typeface="メイリオ" panose="020B0604030504040204" pitchFamily="50" charset="-128"/>
              </a:rPr>
              <a:t>を起動してみよう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1231106"/>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残念ながら上記画面が表示されなかった！？</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電源を入れても何も画面に映らないような場合には、配線が誤っている可能性があります。配線を再度確認してみましょう。</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が点灯していない場合、</a:t>
            </a:r>
            <a:r>
              <a:rPr lang="en-US" altLang="ja-JP" sz="1400" dirty="0">
                <a:latin typeface="メイリオ" panose="020B0604030504040204" pitchFamily="50" charset="-128"/>
                <a:ea typeface="メイリオ" panose="020B0604030504040204" pitchFamily="50" charset="-128"/>
              </a:rPr>
              <a:t>AC </a:t>
            </a:r>
            <a:r>
              <a:rPr lang="ja-JP" altLang="en-US" sz="1400" dirty="0">
                <a:latin typeface="メイリオ" panose="020B0604030504040204" pitchFamily="50" charset="-128"/>
                <a:ea typeface="メイリオ" panose="020B0604030504040204" pitchFamily="50" charset="-128"/>
              </a:rPr>
              <a:t>アダプタまで電気が来ていないかも知れません。</a:t>
            </a:r>
            <a:r>
              <a:rPr lang="ja-JP" altLang="en-US" sz="1400" dirty="0">
                <a:latin typeface="メイリオ" panose="020B0604030504040204" pitchFamily="50" charset="-128"/>
                <a:ea typeface="メイリオ" panose="020B0604030504040204" pitchFamily="50" charset="-128"/>
                <a:hlinkClick r:id="rId2"/>
              </a:rPr>
              <a:t>トラブルシューティングページ</a:t>
            </a:r>
            <a:r>
              <a:rPr lang="ja-JP" altLang="en-US" sz="1400" dirty="0">
                <a:latin typeface="メイリオ" panose="020B0604030504040204" pitchFamily="50" charset="-128"/>
                <a:ea typeface="メイリオ" panose="020B0604030504040204" pitchFamily="50" charset="-128"/>
              </a:rPr>
              <a:t> も参考にしてください。</a:t>
            </a:r>
          </a:p>
        </p:txBody>
      </p:sp>
      <p:sp>
        <p:nvSpPr>
          <p:cNvPr id="10" name="テキスト ボックス 9">
            <a:extLst>
              <a:ext uri="{FF2B5EF4-FFF2-40B4-BE49-F238E27FC236}">
                <a16:creationId xmlns:a16="http://schemas.microsoft.com/office/drawing/2014/main" id="{430AFFE8-C92A-48D1-81C9-C2D4158D1B3F}"/>
              </a:ext>
            </a:extLst>
          </p:cNvPr>
          <p:cNvSpPr txBox="1"/>
          <p:nvPr/>
        </p:nvSpPr>
        <p:spPr>
          <a:xfrm>
            <a:off x="347730" y="2726695"/>
            <a:ext cx="8448540" cy="2092881"/>
          </a:xfrm>
          <a:prstGeom prst="rect">
            <a:avLst/>
          </a:prstGeom>
          <a:noFill/>
        </p:spPr>
        <p:txBody>
          <a:bodyPr wrap="square" rtlCol="0">
            <a:spAutoFit/>
          </a:bodyPr>
          <a:lstStyle/>
          <a:p>
            <a:r>
              <a:rPr lang="en-US" altLang="ja-JP" u="sng" dirty="0" err="1">
                <a:latin typeface="メイリオ" panose="020B0604030504040204" pitchFamily="50" charset="-128"/>
                <a:ea typeface="メイリオ" panose="020B0604030504040204" pitchFamily="50" charset="-128"/>
              </a:rPr>
              <a:t>WiFi</a:t>
            </a:r>
            <a:r>
              <a:rPr lang="en-US" altLang="ja-JP" u="sng" dirty="0">
                <a:latin typeface="メイリオ" panose="020B0604030504040204" pitchFamily="50" charset="-128"/>
                <a:ea typeface="メイリオ" panose="020B0604030504040204" pitchFamily="50" charset="-128"/>
              </a:rPr>
              <a:t> </a:t>
            </a:r>
            <a:r>
              <a:rPr lang="ja-JP" altLang="en-US" u="sng" dirty="0">
                <a:latin typeface="メイリオ" panose="020B0604030504040204" pitchFamily="50" charset="-128"/>
                <a:ea typeface="メイリオ" panose="020B0604030504040204" pitchFamily="50" charset="-128"/>
              </a:rPr>
              <a:t>の設定</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デスクトップ画面が表示されたら、さっそく </a:t>
            </a:r>
            <a:r>
              <a:rPr lang="en-US" altLang="ja-JP" sz="1400" dirty="0" err="1">
                <a:latin typeface="メイリオ" panose="020B0604030504040204" pitchFamily="50" charset="-128"/>
                <a:ea typeface="メイリオ" panose="020B0604030504040204" pitchFamily="50" charset="-128"/>
              </a:rPr>
              <a:t>WiFi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を設定して、インターネットに繋げてみましょう。 </a:t>
            </a:r>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では、ネットワークに繋がなくてもローカルファイルを使ったプログラミングが一応可能ですが、</a:t>
            </a:r>
            <a:r>
              <a:rPr lang="en-US" altLang="ja-JP" sz="1400" dirty="0">
                <a:latin typeface="メイリオ" panose="020B0604030504040204" pitchFamily="50" charset="-128"/>
                <a:ea typeface="メイリオ" panose="020B0604030504040204" pitchFamily="50" charset="-128"/>
                <a:hlinkClick r:id="rId3"/>
              </a:rPr>
              <a:t>JS Bin</a:t>
            </a:r>
            <a:r>
              <a:rPr lang="ja-JP" altLang="en-US" sz="1400" dirty="0">
                <a:latin typeface="メイリオ" panose="020B0604030504040204" pitchFamily="50" charset="-128"/>
                <a:ea typeface="メイリオ" panose="020B0604030504040204" pitchFamily="50" charset="-128"/>
              </a:rPr>
              <a:t> や </a:t>
            </a:r>
            <a:r>
              <a:rPr lang="en-US" altLang="ja-JP" sz="1400" dirty="0" err="1">
                <a:latin typeface="メイリオ" panose="020B0604030504040204" pitchFamily="50" charset="-128"/>
                <a:ea typeface="メイリオ" panose="020B0604030504040204" pitchFamily="50" charset="-128"/>
                <a:hlinkClick r:id="rId4"/>
              </a:rPr>
              <a:t>JSFiddle</a:t>
            </a:r>
            <a:r>
              <a:rPr lang="ja-JP" altLang="en-US" sz="1400" dirty="0">
                <a:latin typeface="メイリオ" panose="020B0604030504040204" pitchFamily="50" charset="-128"/>
                <a:ea typeface="メイリオ" panose="020B0604030504040204" pitchFamily="50" charset="-128"/>
              </a:rPr>
              <a:t> などの </a:t>
            </a:r>
            <a:r>
              <a:rPr lang="en-US" altLang="ja-JP" sz="1400" dirty="0">
                <a:latin typeface="メイリオ" panose="020B0604030504040204" pitchFamily="50" charset="-128"/>
                <a:ea typeface="メイリオ" panose="020B0604030504040204" pitchFamily="50" charset="-128"/>
              </a:rPr>
              <a:t>Web </a:t>
            </a:r>
            <a:r>
              <a:rPr lang="ja-JP" altLang="en-US" sz="1400" dirty="0">
                <a:latin typeface="メイリオ" panose="020B0604030504040204" pitchFamily="50" charset="-128"/>
                <a:ea typeface="メイリオ" panose="020B0604030504040204" pitchFamily="50" charset="-128"/>
              </a:rPr>
              <a:t>上のエディタを活用することで、より便利にプログラミングが進められるようになります。 また、</a:t>
            </a:r>
            <a:r>
              <a:rPr lang="en-US" altLang="ja-JP" sz="1400" dirty="0">
                <a:latin typeface="メイリオ" panose="020B0604030504040204" pitchFamily="50" charset="-128"/>
                <a:ea typeface="メイリオ" panose="020B0604030504040204" pitchFamily="50" charset="-128"/>
              </a:rPr>
              <a:t>CHIRIMEN Raspi3 </a:t>
            </a:r>
            <a:r>
              <a:rPr lang="ja-JP" altLang="en-US" sz="1400" dirty="0">
                <a:latin typeface="メイリオ" panose="020B0604030504040204" pitchFamily="50" charset="-128"/>
                <a:ea typeface="メイリオ" panose="020B0604030504040204" pitchFamily="50" charset="-128"/>
              </a:rPr>
              <a:t>に関する情報も今後インターネット上で充実していく予定です。</a:t>
            </a:r>
          </a:p>
          <a:p>
            <a:r>
              <a:rPr lang="ja-JP" altLang="en-US" sz="1400" dirty="0">
                <a:latin typeface="メイリオ" panose="020B0604030504040204" pitchFamily="50" charset="-128"/>
                <a:ea typeface="メイリオ" panose="020B0604030504040204" pitchFamily="50" charset="-128"/>
              </a:rPr>
              <a:t>ぜひ、最初にインターネット接続環境を整えておきましょう。</a:t>
            </a:r>
          </a:p>
          <a:p>
            <a:r>
              <a:rPr lang="en-US" altLang="ja-JP" sz="1400" dirty="0" err="1">
                <a:latin typeface="メイリオ" panose="020B0604030504040204" pitchFamily="50" charset="-128"/>
                <a:ea typeface="メイリオ" panose="020B0604030504040204" pitchFamily="50" charset="-128"/>
              </a:rPr>
              <a:t>WiFi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の設定は、タスクバーの右上の </a:t>
            </a:r>
            <a:r>
              <a:rPr lang="en-US" altLang="ja-JP" sz="1400" dirty="0" err="1">
                <a:latin typeface="メイリオ" panose="020B0604030504040204" pitchFamily="50" charset="-128"/>
                <a:ea typeface="メイリオ" panose="020B0604030504040204" pitchFamily="50" charset="-128"/>
              </a:rPr>
              <a:t>WiFi</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アイコンから行えます。</a:t>
            </a:r>
          </a:p>
        </p:txBody>
      </p:sp>
      <p:pic>
        <p:nvPicPr>
          <p:cNvPr id="6146" name="Picture 2" descr="WiFi設定">
            <a:extLst>
              <a:ext uri="{FF2B5EF4-FFF2-40B4-BE49-F238E27FC236}">
                <a16:creationId xmlns:a16="http://schemas.microsoft.com/office/drawing/2014/main" id="{5F1F66DC-569B-48A6-8405-7FDAC38FD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102" y="5036024"/>
            <a:ext cx="5354898" cy="167289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F5C04E97-86BC-48EB-91E0-656567B216E4}"/>
              </a:ext>
            </a:extLst>
          </p:cNvPr>
          <p:cNvSpPr txBox="1"/>
          <p:nvPr/>
        </p:nvSpPr>
        <p:spPr>
          <a:xfrm>
            <a:off x="332499" y="5202615"/>
            <a:ext cx="3664712"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無線通信の設定</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SSID</a:t>
            </a:r>
            <a:r>
              <a:rPr lang="ja-JP" altLang="en-US" sz="1400" dirty="0">
                <a:latin typeface="メイリオ" panose="020B0604030504040204" pitchFamily="50" charset="-128"/>
                <a:ea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PASS</a:t>
            </a:r>
            <a:r>
              <a:rPr lang="ja-JP" altLang="en-US"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2308153D-FC35-4641-8B0A-1EFF6AE52FB2}"/>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7</a:t>
            </a:fld>
            <a:endParaRPr kumimoji="1" lang="ja-JP" altLang="en-US" dirty="0">
              <a:solidFill>
                <a:schemeClr val="bg1">
                  <a:lumMod val="50000"/>
                </a:schemeClr>
              </a:solidFill>
            </a:endParaRPr>
          </a:p>
        </p:txBody>
      </p:sp>
      <p:pic>
        <p:nvPicPr>
          <p:cNvPr id="14" name="図 13">
            <a:extLst>
              <a:ext uri="{FF2B5EF4-FFF2-40B4-BE49-F238E27FC236}">
                <a16:creationId xmlns:a16="http://schemas.microsoft.com/office/drawing/2014/main" id="{531C03AA-B26B-46F6-BF64-EFE2C1F37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sp>
        <p:nvSpPr>
          <p:cNvPr id="15" name="テキスト ボックス 14">
            <a:extLst>
              <a:ext uri="{FF2B5EF4-FFF2-40B4-BE49-F238E27FC236}">
                <a16:creationId xmlns:a16="http://schemas.microsoft.com/office/drawing/2014/main" id="{ECA775AA-61E2-4058-A736-C9C0A9E3B51B}"/>
              </a:ext>
            </a:extLst>
          </p:cNvPr>
          <p:cNvSpPr txBox="1"/>
          <p:nvPr/>
        </p:nvSpPr>
        <p:spPr>
          <a:xfrm>
            <a:off x="332499" y="6211380"/>
            <a:ext cx="3664712" cy="325089"/>
          </a:xfrm>
          <a:prstGeom prst="rect">
            <a:avLst/>
          </a:prstGeom>
          <a:noFill/>
        </p:spPr>
        <p:txBody>
          <a:bodyPr wrap="square" rtlCol="0">
            <a:spAutoFit/>
          </a:bodyPr>
          <a:lstStyle/>
          <a:p>
            <a:pPr>
              <a:lnSpc>
                <a:spcPct val="150000"/>
              </a:lnSpc>
            </a:pPr>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忘れないようにメモしましょう。</a:t>
            </a:r>
          </a:p>
        </p:txBody>
      </p:sp>
    </p:spTree>
    <p:extLst>
      <p:ext uri="{BB962C8B-B14F-4D97-AF65-F5344CB8AC3E}">
        <p14:creationId xmlns:p14="http://schemas.microsoft.com/office/powerpoint/2010/main" val="327687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FC3F8F5-1E61-4824-946B-BBF886CC9C76}"/>
              </a:ext>
            </a:extLst>
          </p:cNvPr>
          <p:cNvGrpSpPr/>
          <p:nvPr/>
        </p:nvGrpSpPr>
        <p:grpSpPr>
          <a:xfrm>
            <a:off x="0" y="0"/>
            <a:ext cx="9144000" cy="715246"/>
            <a:chOff x="0" y="-11552"/>
            <a:chExt cx="12192000" cy="1507842"/>
          </a:xfrm>
        </p:grpSpPr>
        <p:sp>
          <p:nvSpPr>
            <p:cNvPr id="7" name="正方形/長方形 6">
              <a:extLst>
                <a:ext uri="{FF2B5EF4-FFF2-40B4-BE49-F238E27FC236}">
                  <a16:creationId xmlns:a16="http://schemas.microsoft.com/office/drawing/2014/main" id="{9AD565BB-1479-464F-B7C5-5038595E5658}"/>
                </a:ext>
              </a:extLst>
            </p:cNvPr>
            <p:cNvSpPr/>
            <p:nvPr/>
          </p:nvSpPr>
          <p:spPr>
            <a:xfrm>
              <a:off x="0" y="0"/>
              <a:ext cx="12192000" cy="1496290"/>
            </a:xfrm>
            <a:prstGeom prst="rect">
              <a:avLst/>
            </a:prstGeom>
            <a:solidFill>
              <a:srgbClr val="F5C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正方形/長方形 5">
              <a:extLst>
                <a:ext uri="{FF2B5EF4-FFF2-40B4-BE49-F238E27FC236}">
                  <a16:creationId xmlns:a16="http://schemas.microsoft.com/office/drawing/2014/main" id="{298C688E-B2A1-4368-ACBF-DC125C3617D8}"/>
                </a:ext>
              </a:extLst>
            </p:cNvPr>
            <p:cNvSpPr/>
            <p:nvPr/>
          </p:nvSpPr>
          <p:spPr>
            <a:xfrm>
              <a:off x="0" y="-11552"/>
              <a:ext cx="886688" cy="1507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2" name="タイトル 1">
            <a:extLst>
              <a:ext uri="{FF2B5EF4-FFF2-40B4-BE49-F238E27FC236}">
                <a16:creationId xmlns:a16="http://schemas.microsoft.com/office/drawing/2014/main" id="{E56CBFED-619C-4396-B694-7B8C24A60C6E}"/>
              </a:ext>
            </a:extLst>
          </p:cNvPr>
          <p:cNvSpPr>
            <a:spLocks noGrp="1"/>
          </p:cNvSpPr>
          <p:nvPr>
            <p:ph type="ctrTitle"/>
          </p:nvPr>
        </p:nvSpPr>
        <p:spPr>
          <a:xfrm>
            <a:off x="737755" y="31174"/>
            <a:ext cx="6858000" cy="521386"/>
          </a:xfrm>
        </p:spPr>
        <p:txBody>
          <a:bodyPr>
            <a:noAutofit/>
          </a:bodyPr>
          <a:lstStyle/>
          <a:p>
            <a:pPr algn="l"/>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L </a:t>
            </a:r>
            <a:r>
              <a:rPr lang="ja-JP" altLang="en-US" sz="2400" b="1" dirty="0">
                <a:latin typeface="メイリオ" panose="020B0604030504040204" pitchFamily="50" charset="-128"/>
                <a:ea typeface="メイリオ" panose="020B0604030504040204" pitchFamily="50" charset="-128"/>
              </a:rPr>
              <a:t>チカ」をやってみよう</a:t>
            </a:r>
          </a:p>
        </p:txBody>
      </p:sp>
      <p:sp>
        <p:nvSpPr>
          <p:cNvPr id="11" name="テキスト ボックス 10">
            <a:extLst>
              <a:ext uri="{FF2B5EF4-FFF2-40B4-BE49-F238E27FC236}">
                <a16:creationId xmlns:a16="http://schemas.microsoft.com/office/drawing/2014/main" id="{56244EBD-75C8-4893-B341-748F51B95820}"/>
              </a:ext>
            </a:extLst>
          </p:cNvPr>
          <p:cNvSpPr txBox="1"/>
          <p:nvPr/>
        </p:nvSpPr>
        <p:spPr>
          <a:xfrm>
            <a:off x="347730" y="1021454"/>
            <a:ext cx="8448540" cy="1446550"/>
          </a:xfrm>
          <a:prstGeom prst="rect">
            <a:avLst/>
          </a:prstGeom>
          <a:noFill/>
        </p:spPr>
        <p:txBody>
          <a:bodyPr wrap="square" rtlCol="0">
            <a:spAutoFit/>
          </a:bodyPr>
          <a:lstStyle/>
          <a:p>
            <a:r>
              <a:rPr lang="ja-JP" altLang="en-US" u="sng" dirty="0">
                <a:latin typeface="メイリオ" panose="020B0604030504040204" pitchFamily="50" charset="-128"/>
                <a:ea typeface="メイリオ" panose="020B0604030504040204" pitchFamily="50" charset="-128"/>
              </a:rPr>
              <a:t>そもそも「</a:t>
            </a:r>
            <a:r>
              <a:rPr lang="en-US" altLang="ja-JP" u="sng" dirty="0">
                <a:latin typeface="メイリオ" panose="020B0604030504040204" pitchFamily="50" charset="-128"/>
                <a:ea typeface="メイリオ" panose="020B0604030504040204" pitchFamily="50" charset="-128"/>
              </a:rPr>
              <a:t>L </a:t>
            </a:r>
            <a:r>
              <a:rPr lang="ja-JP" altLang="en-US" u="sng" dirty="0">
                <a:latin typeface="メイリオ" panose="020B0604030504040204" pitchFamily="50" charset="-128"/>
                <a:ea typeface="メイリオ" panose="020B0604030504040204" pitchFamily="50" charset="-128"/>
              </a:rPr>
              <a:t>チカ」って何？</a:t>
            </a:r>
            <a:endParaRPr lang="en-US" altLang="ja-JP" u="sng"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L </a:t>
            </a:r>
            <a:r>
              <a:rPr lang="ja-JP" altLang="en-US" sz="1400" dirty="0">
                <a:latin typeface="メイリオ" panose="020B0604030504040204" pitchFamily="50" charset="-128"/>
                <a:ea typeface="メイリオ" panose="020B0604030504040204" pitchFamily="50" charset="-128"/>
              </a:rPr>
              <a:t>チカ」とは、</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を点けたり消したり、チカチカ点滅させることです。</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今回は「</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を点ける」「</a:t>
            </a:r>
            <a:r>
              <a:rPr lang="en-US" altLang="ja-JP" sz="1400" dirty="0">
                <a:latin typeface="メイリオ" panose="020B0604030504040204" pitchFamily="50" charset="-128"/>
                <a:ea typeface="メイリオ" panose="020B0604030504040204" pitchFamily="50" charset="-128"/>
              </a:rPr>
              <a:t>LED </a:t>
            </a:r>
            <a:r>
              <a:rPr lang="ja-JP" altLang="en-US" sz="1400" dirty="0">
                <a:latin typeface="メイリオ" panose="020B0604030504040204" pitchFamily="50" charset="-128"/>
                <a:ea typeface="メイリオ" panose="020B0604030504040204" pitchFamily="50" charset="-128"/>
              </a:rPr>
              <a:t>を消す」をプログラムで繰り返し実行することで実現します。</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チュートリアル ページを参考にして、回路を接続し、サンプルプログラムを動かしてみましょう。</a:t>
            </a:r>
          </a:p>
        </p:txBody>
      </p:sp>
      <p:sp>
        <p:nvSpPr>
          <p:cNvPr id="12" name="テキスト ボックス 11">
            <a:extLst>
              <a:ext uri="{FF2B5EF4-FFF2-40B4-BE49-F238E27FC236}">
                <a16:creationId xmlns:a16="http://schemas.microsoft.com/office/drawing/2014/main" id="{C7970EAC-C3B7-4502-9FC5-87CDDB56D111}"/>
              </a:ext>
            </a:extLst>
          </p:cNvPr>
          <p:cNvSpPr txBox="1"/>
          <p:nvPr/>
        </p:nvSpPr>
        <p:spPr>
          <a:xfrm>
            <a:off x="8288482" y="6483188"/>
            <a:ext cx="744682" cy="369332"/>
          </a:xfrm>
          <a:prstGeom prst="rect">
            <a:avLst/>
          </a:prstGeom>
          <a:noFill/>
        </p:spPr>
        <p:txBody>
          <a:bodyPr wrap="square" rtlCol="0">
            <a:spAutoFit/>
          </a:bodyPr>
          <a:lstStyle/>
          <a:p>
            <a:pPr algn="r"/>
            <a:fld id="{2D6FFC10-6CE9-4BEC-9DC2-0B73D224666F}" type="slidenum">
              <a:rPr kumimoji="1" lang="ja-JP" altLang="en-US" smtClean="0">
                <a:solidFill>
                  <a:schemeClr val="bg1">
                    <a:lumMod val="50000"/>
                  </a:schemeClr>
                </a:solidFill>
              </a:rPr>
              <a:pPr algn="r"/>
              <a:t>8</a:t>
            </a:fld>
            <a:endParaRPr kumimoji="1" lang="ja-JP" altLang="en-US" dirty="0">
              <a:solidFill>
                <a:schemeClr val="bg1">
                  <a:lumMod val="50000"/>
                </a:schemeClr>
              </a:solidFill>
            </a:endParaRPr>
          </a:p>
        </p:txBody>
      </p:sp>
      <p:pic>
        <p:nvPicPr>
          <p:cNvPr id="13" name="図 12">
            <a:extLst>
              <a:ext uri="{FF2B5EF4-FFF2-40B4-BE49-F238E27FC236}">
                <a16:creationId xmlns:a16="http://schemas.microsoft.com/office/drawing/2014/main" id="{C3E2CF66-A762-4823-9EAB-E35159F26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 y="49409"/>
            <a:ext cx="634574" cy="616428"/>
          </a:xfrm>
          <a:prstGeom prst="rect">
            <a:avLst/>
          </a:prstGeom>
        </p:spPr>
      </p:pic>
      <p:pic>
        <p:nvPicPr>
          <p:cNvPr id="15" name="図 14">
            <a:extLst>
              <a:ext uri="{FF2B5EF4-FFF2-40B4-BE49-F238E27FC236}">
                <a16:creationId xmlns:a16="http://schemas.microsoft.com/office/drawing/2014/main" id="{8D75DDF7-7BB7-4EB2-8B5F-10772A48BF16}"/>
              </a:ext>
            </a:extLst>
          </p:cNvPr>
          <p:cNvPicPr>
            <a:picLocks noChangeAspect="1"/>
          </p:cNvPicPr>
          <p:nvPr/>
        </p:nvPicPr>
        <p:blipFill rotWithShape="1">
          <a:blip r:embed="rId3"/>
          <a:srcRect l="21545" t="4167" r="22907" b="27504"/>
          <a:stretch/>
        </p:blipFill>
        <p:spPr>
          <a:xfrm>
            <a:off x="347730" y="2477362"/>
            <a:ext cx="3875833" cy="2793098"/>
          </a:xfrm>
          <a:prstGeom prst="rect">
            <a:avLst/>
          </a:prstGeom>
        </p:spPr>
      </p:pic>
      <p:pic>
        <p:nvPicPr>
          <p:cNvPr id="16" name="図 15">
            <a:extLst>
              <a:ext uri="{FF2B5EF4-FFF2-40B4-BE49-F238E27FC236}">
                <a16:creationId xmlns:a16="http://schemas.microsoft.com/office/drawing/2014/main" id="{C295748F-0694-4695-A182-8E180FDEB149}"/>
              </a:ext>
            </a:extLst>
          </p:cNvPr>
          <p:cNvPicPr>
            <a:picLocks noChangeAspect="1"/>
          </p:cNvPicPr>
          <p:nvPr/>
        </p:nvPicPr>
        <p:blipFill rotWithShape="1">
          <a:blip r:embed="rId4"/>
          <a:srcRect t="4167" b="12509"/>
          <a:stretch/>
        </p:blipFill>
        <p:spPr>
          <a:xfrm>
            <a:off x="4572000" y="2490784"/>
            <a:ext cx="4452069" cy="2173267"/>
          </a:xfrm>
          <a:prstGeom prst="rect">
            <a:avLst/>
          </a:prstGeom>
        </p:spPr>
      </p:pic>
      <p:pic>
        <p:nvPicPr>
          <p:cNvPr id="17" name="図 16">
            <a:extLst>
              <a:ext uri="{FF2B5EF4-FFF2-40B4-BE49-F238E27FC236}">
                <a16:creationId xmlns:a16="http://schemas.microsoft.com/office/drawing/2014/main" id="{193518C4-86FD-4BA8-BB99-96F44687C8F3}"/>
              </a:ext>
            </a:extLst>
          </p:cNvPr>
          <p:cNvPicPr>
            <a:picLocks noChangeAspect="1"/>
          </p:cNvPicPr>
          <p:nvPr/>
        </p:nvPicPr>
        <p:blipFill rotWithShape="1">
          <a:blip r:embed="rId5"/>
          <a:srcRect t="29381" b="15158"/>
          <a:stretch/>
        </p:blipFill>
        <p:spPr>
          <a:xfrm>
            <a:off x="4572000" y="5113271"/>
            <a:ext cx="4452069" cy="1446549"/>
          </a:xfrm>
          <a:prstGeom prst="rect">
            <a:avLst/>
          </a:prstGeom>
        </p:spPr>
      </p:pic>
      <p:sp>
        <p:nvSpPr>
          <p:cNvPr id="19" name="矢印: 右 18">
            <a:extLst>
              <a:ext uri="{FF2B5EF4-FFF2-40B4-BE49-F238E27FC236}">
                <a16:creationId xmlns:a16="http://schemas.microsoft.com/office/drawing/2014/main" id="{4DF6EB36-14F9-4A16-904D-9BAEF314CA2E}"/>
              </a:ext>
            </a:extLst>
          </p:cNvPr>
          <p:cNvSpPr/>
          <p:nvPr/>
        </p:nvSpPr>
        <p:spPr>
          <a:xfrm rot="5400000">
            <a:off x="6748888" y="4656319"/>
            <a:ext cx="529798" cy="43721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F88DC82-C995-4E56-A3EE-52462DE68B2B}"/>
              </a:ext>
            </a:extLst>
          </p:cNvPr>
          <p:cNvSpPr txBox="1"/>
          <p:nvPr/>
        </p:nvSpPr>
        <p:spPr>
          <a:xfrm>
            <a:off x="7533591" y="4664051"/>
            <a:ext cx="1127232" cy="415498"/>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リンク先を</a:t>
            </a:r>
            <a:endParaRPr kumimoji="1" lang="en-US" altLang="ja-JP" sz="1050" dirty="0">
              <a:latin typeface="メイリオ" panose="020B0604030504040204" pitchFamily="50" charset="-128"/>
              <a:ea typeface="メイリオ" panose="020B0604030504040204" pitchFamily="50" charset="-128"/>
            </a:endParaRPr>
          </a:p>
          <a:p>
            <a:r>
              <a:rPr kumimoji="1" lang="ja-JP" altLang="en-US" sz="1050" dirty="0">
                <a:latin typeface="メイリオ" panose="020B0604030504040204" pitchFamily="50" charset="-128"/>
                <a:ea typeface="メイリオ" panose="020B0604030504040204" pitchFamily="50" charset="-128"/>
              </a:rPr>
              <a:t>少しスクロール</a:t>
            </a:r>
          </a:p>
        </p:txBody>
      </p:sp>
      <p:cxnSp>
        <p:nvCxnSpPr>
          <p:cNvPr id="9" name="直線コネクタ 8">
            <a:extLst>
              <a:ext uri="{FF2B5EF4-FFF2-40B4-BE49-F238E27FC236}">
                <a16:creationId xmlns:a16="http://schemas.microsoft.com/office/drawing/2014/main" id="{79BB995D-84A8-4B36-AEEF-C04C79A28E78}"/>
              </a:ext>
            </a:extLst>
          </p:cNvPr>
          <p:cNvCxnSpPr>
            <a:cxnSpLocks/>
          </p:cNvCxnSpPr>
          <p:nvPr/>
        </p:nvCxnSpPr>
        <p:spPr>
          <a:xfrm>
            <a:off x="4989683" y="4425704"/>
            <a:ext cx="11201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548C0FD1-277F-4C66-ADEA-292C3F625EE4}"/>
              </a:ext>
            </a:extLst>
          </p:cNvPr>
          <p:cNvSpPr/>
          <p:nvPr/>
        </p:nvSpPr>
        <p:spPr>
          <a:xfrm>
            <a:off x="757241" y="4302414"/>
            <a:ext cx="2082942" cy="6607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0D55FBDF-031D-47DA-BB3A-DCDC4CE6048A}"/>
              </a:ext>
            </a:extLst>
          </p:cNvPr>
          <p:cNvCxnSpPr>
            <a:cxnSpLocks/>
          </p:cNvCxnSpPr>
          <p:nvPr/>
        </p:nvCxnSpPr>
        <p:spPr>
          <a:xfrm>
            <a:off x="4989683" y="5485621"/>
            <a:ext cx="11201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36C3D85-9502-4ECF-B52A-9D7A2E492270}"/>
              </a:ext>
            </a:extLst>
          </p:cNvPr>
          <p:cNvSpPr txBox="1"/>
          <p:nvPr/>
        </p:nvSpPr>
        <p:spPr>
          <a:xfrm>
            <a:off x="914116" y="5628796"/>
            <a:ext cx="2743059" cy="415498"/>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画面に出ている「ちゅーとりある！」から</a:t>
            </a:r>
            <a:endParaRPr kumimoji="1" lang="en-US" altLang="ja-JP" sz="1050" dirty="0">
              <a:latin typeface="メイリオ" panose="020B0604030504040204" pitchFamily="50" charset="-128"/>
              <a:ea typeface="メイリオ" panose="020B0604030504040204" pitchFamily="50" charset="-128"/>
            </a:endParaRPr>
          </a:p>
          <a:p>
            <a:r>
              <a:rPr kumimoji="1" lang="ja-JP" altLang="en-US" sz="1050" dirty="0">
                <a:latin typeface="メイリオ" panose="020B0604030504040204" pitchFamily="50" charset="-128"/>
                <a:ea typeface="メイリオ" panose="020B0604030504040204" pitchFamily="50" charset="-128"/>
              </a:rPr>
              <a:t>リンクをたどっていきましょう。</a:t>
            </a:r>
            <a:endParaRPr kumimoji="1" lang="en-US" altLang="ja-JP" sz="1050" dirty="0">
              <a:latin typeface="メイリオ" panose="020B0604030504040204" pitchFamily="50" charset="-128"/>
              <a:ea typeface="メイリオ" panose="020B0604030504040204" pitchFamily="50" charset="-128"/>
            </a:endParaRPr>
          </a:p>
        </p:txBody>
      </p:sp>
      <p:sp>
        <p:nvSpPr>
          <p:cNvPr id="18" name="矢印: 右 17">
            <a:extLst>
              <a:ext uri="{FF2B5EF4-FFF2-40B4-BE49-F238E27FC236}">
                <a16:creationId xmlns:a16="http://schemas.microsoft.com/office/drawing/2014/main" id="{A56140B0-C075-4A4B-828E-CE25774507FF}"/>
              </a:ext>
            </a:extLst>
          </p:cNvPr>
          <p:cNvSpPr/>
          <p:nvPr/>
        </p:nvSpPr>
        <p:spPr>
          <a:xfrm rot="16200000">
            <a:off x="1533813" y="5102850"/>
            <a:ext cx="529798" cy="43721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8152116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1223</TotalTime>
  <Words>7395</Words>
  <Application>Microsoft Office PowerPoint</Application>
  <PresentationFormat>画面に合わせる (4:3)</PresentationFormat>
  <Paragraphs>744</Paragraphs>
  <Slides>44</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44</vt:i4>
      </vt:variant>
    </vt:vector>
  </HeadingPairs>
  <TitlesOfParts>
    <vt:vector size="52" baseType="lpstr">
      <vt:lpstr>Meiryo UI</vt:lpstr>
      <vt:lpstr>メイリオ</vt:lpstr>
      <vt:lpstr>游ゴシック</vt:lpstr>
      <vt:lpstr>Arial</vt:lpstr>
      <vt:lpstr>Calibri</vt:lpstr>
      <vt:lpstr>Calibri Light</vt:lpstr>
      <vt:lpstr>Consolas</vt:lpstr>
      <vt:lpstr>Office テーマ</vt:lpstr>
      <vt:lpstr>Web×IoTメイカーズチャレンジ ハンズオン講習テキスト</vt:lpstr>
      <vt:lpstr>目　次</vt:lpstr>
      <vt:lpstr>はじめに</vt:lpstr>
      <vt:lpstr>事前準備 (機材確認) ~ 基本ハードウェア</vt:lpstr>
      <vt:lpstr>事前準備 (機材確認) ~ 電子パーツ</vt:lpstr>
      <vt:lpstr>CHIRIMEN for Raspberry Pi 3 を起動してみよう</vt:lpstr>
      <vt:lpstr>CHIRIMEN for Raspberry Pi 3 を起動してみよう</vt:lpstr>
      <vt:lpstr>CHIRIMEN for Raspberry Pi 3 を起動してみよう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「L チカ」をやってみよう</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GPIO の使い方</vt:lpstr>
      <vt:lpstr>メモ</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Web×IoTメイカーズチャレンジ 2018-19 in 横須賀</dc:title>
  <dc:creator>japan44 boole</dc:creator>
  <cp:lastModifiedBy>a-shinoda</cp:lastModifiedBy>
  <cp:revision>115</cp:revision>
  <dcterms:created xsi:type="dcterms:W3CDTF">2018-12-26T03:27:00Z</dcterms:created>
  <dcterms:modified xsi:type="dcterms:W3CDTF">2019-11-13T02:27:00Z</dcterms:modified>
</cp:coreProperties>
</file>